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8288000" cy="10287000"/>
  <p:notesSz cx="6858000" cy="9144000"/>
  <p:embeddedFontLst>
    <p:embeddedFont>
      <p:font typeface="Bernier"/>
      <p:regular r:id="rId16"/>
    </p:embeddedFont>
    <p:embeddedFont>
      <p:font typeface="Clear Sans"/>
      <p:regular r:id="rId17"/>
    </p:embeddedFont>
    <p:embeddedFont>
      <p:font typeface="Clear Sans Bold"/>
      <p:regular r:id="rId18"/>
    </p:embeddedFont>
    <p:embeddedFont>
      <p:font typeface="Cocomat Pro"/>
      <p:regular r:id="rId19"/>
    </p:embeddedFont>
    <p:embeddedFont>
      <p:font typeface="Dancing Script"/>
      <p:regular r:id="rId20"/>
    </p:embeddedFont>
    <p:embeddedFont>
      <p:font typeface="Dancing Script Bold"/>
      <p:regular r:id="rId21"/>
    </p:embeddedFont>
    <p:embeddedFont>
      <p:font typeface="Forte" panose="03060902040502070203" pitchFamily="66" charset="0"/>
      <p:regular r:id="rId22"/>
    </p:embeddedFont>
    <p:embeddedFont>
      <p:font typeface="Jumble" panose="02000503000000020004" pitchFamily="2" charset="0"/>
      <p:regular r:id="rId23"/>
    </p:embeddedFont>
    <p:embeddedFont>
      <p:font typeface="Open Sans" panose="020B0606030504020204" pitchFamily="34" charset="0"/>
      <p:regular r:id="rId24"/>
      <p:bold r:id="rId25"/>
    </p:embeddedFont>
    <p:embeddedFont>
      <p:font typeface="Open Sans Bold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-1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svg"/><Relationship Id="rId7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22.sv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svg"/><Relationship Id="rId7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22.svg"/><Relationship Id="rId10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svg"/><Relationship Id="rId7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22.svg"/><Relationship Id="rId10" Type="http://schemas.openxmlformats.org/officeDocument/2006/relationships/image" Target="../media/image4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6.svg"/><Relationship Id="rId3" Type="http://schemas.openxmlformats.org/officeDocument/2006/relationships/image" Target="../media/image6.svg"/><Relationship Id="rId7" Type="http://schemas.openxmlformats.org/officeDocument/2006/relationships/image" Target="../media/image14.svg"/><Relationship Id="rId12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svg"/><Relationship Id="rId5" Type="http://schemas.openxmlformats.org/officeDocument/2006/relationships/image" Target="../media/image34.svg"/><Relationship Id="rId10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30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sv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sv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8.svg"/><Relationship Id="rId10" Type="http://schemas.openxmlformats.org/officeDocument/2006/relationships/image" Target="../media/image31.jpeg"/><Relationship Id="rId4" Type="http://schemas.openxmlformats.org/officeDocument/2006/relationships/image" Target="../media/image7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6.svg"/><Relationship Id="rId3" Type="http://schemas.openxmlformats.org/officeDocument/2006/relationships/image" Target="../media/image34.svg"/><Relationship Id="rId7" Type="http://schemas.openxmlformats.org/officeDocument/2006/relationships/image" Target="../media/image14.svg"/><Relationship Id="rId12" Type="http://schemas.openxmlformats.org/officeDocument/2006/relationships/image" Target="../media/image35.png"/><Relationship Id="rId2" Type="http://schemas.openxmlformats.org/officeDocument/2006/relationships/image" Target="../media/image3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5" Type="http://schemas.openxmlformats.org/officeDocument/2006/relationships/image" Target="../media/image38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2.sv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6.svg"/><Relationship Id="rId3" Type="http://schemas.openxmlformats.org/officeDocument/2006/relationships/image" Target="../media/image34.svg"/><Relationship Id="rId7" Type="http://schemas.openxmlformats.org/officeDocument/2006/relationships/image" Target="../media/image14.svg"/><Relationship Id="rId12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svg"/><Relationship Id="rId7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10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svg"/><Relationship Id="rId7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22.sv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svg"/><Relationship Id="rId7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22.svg"/><Relationship Id="rId10" Type="http://schemas.openxmlformats.org/officeDocument/2006/relationships/image" Target="../media/image42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svg"/><Relationship Id="rId7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22.sv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10438">
            <a:off x="-3098150" y="-2882676"/>
            <a:ext cx="8253699" cy="6541057"/>
          </a:xfrm>
          <a:custGeom>
            <a:avLst/>
            <a:gdLst/>
            <a:ahLst/>
            <a:cxnLst/>
            <a:rect l="l" t="t" r="r" b="b"/>
            <a:pathLst>
              <a:path w="8253699" h="6541057">
                <a:moveTo>
                  <a:pt x="0" y="0"/>
                </a:moveTo>
                <a:lnTo>
                  <a:pt x="8253700" y="0"/>
                </a:lnTo>
                <a:lnTo>
                  <a:pt x="8253700" y="6541057"/>
                </a:lnTo>
                <a:lnTo>
                  <a:pt x="0" y="6541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1353402" y="-4561111"/>
            <a:ext cx="8861301" cy="7022581"/>
          </a:xfrm>
          <a:custGeom>
            <a:avLst/>
            <a:gdLst/>
            <a:ahLst/>
            <a:cxnLst/>
            <a:rect l="l" t="t" r="r" b="b"/>
            <a:pathLst>
              <a:path w="8861301" h="7022581">
                <a:moveTo>
                  <a:pt x="0" y="0"/>
                </a:moveTo>
                <a:lnTo>
                  <a:pt x="8861301" y="0"/>
                </a:lnTo>
                <a:lnTo>
                  <a:pt x="8861301" y="7022581"/>
                </a:lnTo>
                <a:lnTo>
                  <a:pt x="0" y="7022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7099534">
            <a:off x="-4005493" y="7908267"/>
            <a:ext cx="8400040" cy="6657032"/>
          </a:xfrm>
          <a:custGeom>
            <a:avLst/>
            <a:gdLst/>
            <a:ahLst/>
            <a:cxnLst/>
            <a:rect l="l" t="t" r="r" b="b"/>
            <a:pathLst>
              <a:path w="8400040" h="6657032">
                <a:moveTo>
                  <a:pt x="0" y="0"/>
                </a:moveTo>
                <a:lnTo>
                  <a:pt x="8400040" y="0"/>
                </a:lnTo>
                <a:lnTo>
                  <a:pt x="8400040" y="6657031"/>
                </a:lnTo>
                <a:lnTo>
                  <a:pt x="0" y="665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5556150">
            <a:off x="12116878" y="4229021"/>
            <a:ext cx="8133443" cy="10427490"/>
          </a:xfrm>
          <a:custGeom>
            <a:avLst/>
            <a:gdLst/>
            <a:ahLst/>
            <a:cxnLst/>
            <a:rect l="l" t="t" r="r" b="b"/>
            <a:pathLst>
              <a:path w="8133443" h="10427490">
                <a:moveTo>
                  <a:pt x="0" y="0"/>
                </a:moveTo>
                <a:lnTo>
                  <a:pt x="8133442" y="0"/>
                </a:lnTo>
                <a:lnTo>
                  <a:pt x="8133442" y="10427491"/>
                </a:lnTo>
                <a:lnTo>
                  <a:pt x="0" y="10427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678663" flipH="1">
            <a:off x="15319271" y="7111951"/>
            <a:ext cx="2890179" cy="5538670"/>
          </a:xfrm>
          <a:custGeom>
            <a:avLst/>
            <a:gdLst/>
            <a:ahLst/>
            <a:cxnLst/>
            <a:rect l="l" t="t" r="r" b="b"/>
            <a:pathLst>
              <a:path w="2890179" h="5538670">
                <a:moveTo>
                  <a:pt x="2890179" y="0"/>
                </a:moveTo>
                <a:lnTo>
                  <a:pt x="0" y="0"/>
                </a:lnTo>
                <a:lnTo>
                  <a:pt x="0" y="5538670"/>
                </a:lnTo>
                <a:lnTo>
                  <a:pt x="2890179" y="5538670"/>
                </a:lnTo>
                <a:lnTo>
                  <a:pt x="289017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1931189">
            <a:off x="13812294" y="8475638"/>
            <a:ext cx="1983761" cy="3622725"/>
          </a:xfrm>
          <a:custGeom>
            <a:avLst/>
            <a:gdLst/>
            <a:ahLst/>
            <a:cxnLst/>
            <a:rect l="l" t="t" r="r" b="b"/>
            <a:pathLst>
              <a:path w="1983761" h="3622725">
                <a:moveTo>
                  <a:pt x="0" y="0"/>
                </a:moveTo>
                <a:lnTo>
                  <a:pt x="1983761" y="0"/>
                </a:lnTo>
                <a:lnTo>
                  <a:pt x="1983761" y="3622724"/>
                </a:lnTo>
                <a:lnTo>
                  <a:pt x="0" y="362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0956702" y="8854985"/>
            <a:ext cx="2145420" cy="2864031"/>
          </a:xfrm>
          <a:custGeom>
            <a:avLst/>
            <a:gdLst/>
            <a:ahLst/>
            <a:cxnLst/>
            <a:rect l="l" t="t" r="r" b="b"/>
            <a:pathLst>
              <a:path w="2145420" h="2864031">
                <a:moveTo>
                  <a:pt x="0" y="0"/>
                </a:moveTo>
                <a:lnTo>
                  <a:pt x="2145420" y="0"/>
                </a:lnTo>
                <a:lnTo>
                  <a:pt x="2145420" y="2864030"/>
                </a:lnTo>
                <a:lnTo>
                  <a:pt x="0" y="2864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4745338">
            <a:off x="15439007" y="-286485"/>
            <a:ext cx="2650707" cy="4005190"/>
          </a:xfrm>
          <a:custGeom>
            <a:avLst/>
            <a:gdLst/>
            <a:ahLst/>
            <a:cxnLst/>
            <a:rect l="l" t="t" r="r" b="b"/>
            <a:pathLst>
              <a:path w="2650707" h="4005190">
                <a:moveTo>
                  <a:pt x="0" y="0"/>
                </a:moveTo>
                <a:lnTo>
                  <a:pt x="2650707" y="0"/>
                </a:lnTo>
                <a:lnTo>
                  <a:pt x="2650707" y="4005190"/>
                </a:lnTo>
                <a:lnTo>
                  <a:pt x="0" y="40051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7240149">
            <a:off x="2833021" y="-2150539"/>
            <a:ext cx="1972074" cy="4391258"/>
          </a:xfrm>
          <a:custGeom>
            <a:avLst/>
            <a:gdLst/>
            <a:ahLst/>
            <a:cxnLst/>
            <a:rect l="l" t="t" r="r" b="b"/>
            <a:pathLst>
              <a:path w="1972074" h="4391258">
                <a:moveTo>
                  <a:pt x="0" y="0"/>
                </a:moveTo>
                <a:lnTo>
                  <a:pt x="1972074" y="0"/>
                </a:lnTo>
                <a:lnTo>
                  <a:pt x="1972074" y="4391258"/>
                </a:lnTo>
                <a:lnTo>
                  <a:pt x="0" y="43912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rot="-7619365">
            <a:off x="13607051" y="-1190574"/>
            <a:ext cx="1047327" cy="3308490"/>
          </a:xfrm>
          <a:custGeom>
            <a:avLst/>
            <a:gdLst/>
            <a:ahLst/>
            <a:cxnLst/>
            <a:rect l="l" t="t" r="r" b="b"/>
            <a:pathLst>
              <a:path w="1047327" h="3308490">
                <a:moveTo>
                  <a:pt x="0" y="0"/>
                </a:moveTo>
                <a:lnTo>
                  <a:pt x="1047327" y="0"/>
                </a:lnTo>
                <a:lnTo>
                  <a:pt x="1047327" y="3308490"/>
                </a:lnTo>
                <a:lnTo>
                  <a:pt x="0" y="33084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 rot="4301468">
            <a:off x="-151838" y="686132"/>
            <a:ext cx="1949745" cy="4112303"/>
          </a:xfrm>
          <a:custGeom>
            <a:avLst/>
            <a:gdLst/>
            <a:ahLst/>
            <a:cxnLst/>
            <a:rect l="l" t="t" r="r" b="b"/>
            <a:pathLst>
              <a:path w="1949745" h="4112303">
                <a:moveTo>
                  <a:pt x="0" y="0"/>
                </a:moveTo>
                <a:lnTo>
                  <a:pt x="1949744" y="0"/>
                </a:lnTo>
                <a:lnTo>
                  <a:pt x="1949744" y="4112302"/>
                </a:lnTo>
                <a:lnTo>
                  <a:pt x="0" y="411230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>
            <a:off x="5265936" y="8348996"/>
            <a:ext cx="7981710" cy="740217"/>
            <a:chOff x="0" y="0"/>
            <a:chExt cx="1808303" cy="1677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08303" cy="167701"/>
            </a:xfrm>
            <a:custGeom>
              <a:avLst/>
              <a:gdLst/>
              <a:ahLst/>
              <a:cxnLst/>
              <a:rect l="l" t="t" r="r" b="b"/>
              <a:pathLst>
                <a:path w="1808303" h="167701">
                  <a:moveTo>
                    <a:pt x="10670" y="0"/>
                  </a:moveTo>
                  <a:lnTo>
                    <a:pt x="1797634" y="0"/>
                  </a:lnTo>
                  <a:cubicBezTo>
                    <a:pt x="1803526" y="0"/>
                    <a:pt x="1808303" y="4777"/>
                    <a:pt x="1808303" y="10670"/>
                  </a:cubicBezTo>
                  <a:lnTo>
                    <a:pt x="1808303" y="157031"/>
                  </a:lnTo>
                  <a:cubicBezTo>
                    <a:pt x="1808303" y="159861"/>
                    <a:pt x="1807179" y="162575"/>
                    <a:pt x="1805178" y="164575"/>
                  </a:cubicBezTo>
                  <a:cubicBezTo>
                    <a:pt x="1803177" y="166576"/>
                    <a:pt x="1800463" y="167701"/>
                    <a:pt x="1797634" y="167701"/>
                  </a:cubicBezTo>
                  <a:lnTo>
                    <a:pt x="10670" y="167701"/>
                  </a:lnTo>
                  <a:cubicBezTo>
                    <a:pt x="4777" y="167701"/>
                    <a:pt x="0" y="162924"/>
                    <a:pt x="0" y="157031"/>
                  </a:cubicBezTo>
                  <a:lnTo>
                    <a:pt x="0" y="10670"/>
                  </a:lnTo>
                  <a:cubicBezTo>
                    <a:pt x="0" y="4777"/>
                    <a:pt x="4777" y="0"/>
                    <a:pt x="1067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808303" cy="234376"/>
            </a:xfrm>
            <a:prstGeom prst="rect">
              <a:avLst/>
            </a:prstGeom>
          </p:spPr>
          <p:txBody>
            <a:bodyPr lIns="31504" tIns="31504" rIns="31504" bIns="31504" rtlCol="0" anchor="ctr"/>
            <a:lstStyle/>
            <a:p>
              <a:pPr algn="ctr">
                <a:lnSpc>
                  <a:spcPts val="4449"/>
                </a:lnSpc>
                <a:spcBef>
                  <a:spcPct val="0"/>
                </a:spcBef>
              </a:pPr>
              <a:r>
                <a:rPr lang="en-US" sz="3178" spc="425">
                  <a:solidFill>
                    <a:srgbClr val="FFFDF8"/>
                  </a:solidFill>
                  <a:latin typeface="Open Sans"/>
                  <a:ea typeface="Open Sans"/>
                  <a:cs typeface="Open Sans"/>
                  <a:sym typeface="Open Sans"/>
                </a:rPr>
                <a:t>Realizado por Giovanna Espinosa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8397254">
            <a:off x="-349117" y="-1644600"/>
            <a:ext cx="2344302" cy="3289200"/>
          </a:xfrm>
          <a:custGeom>
            <a:avLst/>
            <a:gdLst/>
            <a:ahLst/>
            <a:cxnLst/>
            <a:rect l="l" t="t" r="r" b="b"/>
            <a:pathLst>
              <a:path w="2344302" h="3289200">
                <a:moveTo>
                  <a:pt x="0" y="0"/>
                </a:moveTo>
                <a:lnTo>
                  <a:pt x="2344302" y="0"/>
                </a:lnTo>
                <a:lnTo>
                  <a:pt x="2344302" y="3289200"/>
                </a:lnTo>
                <a:lnTo>
                  <a:pt x="0" y="32892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Freeform 17"/>
          <p:cNvSpPr/>
          <p:nvPr/>
        </p:nvSpPr>
        <p:spPr>
          <a:xfrm rot="2103253">
            <a:off x="-761786" y="6548281"/>
            <a:ext cx="2427939" cy="2057400"/>
          </a:xfrm>
          <a:custGeom>
            <a:avLst/>
            <a:gdLst/>
            <a:ahLst/>
            <a:cxnLst/>
            <a:rect l="l" t="t" r="r" b="b"/>
            <a:pathLst>
              <a:path w="2427939" h="2057400">
                <a:moveTo>
                  <a:pt x="0" y="0"/>
                </a:moveTo>
                <a:lnTo>
                  <a:pt x="2427939" y="0"/>
                </a:lnTo>
                <a:lnTo>
                  <a:pt x="2427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 rot="1561836">
            <a:off x="1180158" y="8066313"/>
            <a:ext cx="1713253" cy="4114800"/>
          </a:xfrm>
          <a:custGeom>
            <a:avLst/>
            <a:gdLst/>
            <a:ahLst/>
            <a:cxnLst/>
            <a:rect l="l" t="t" r="r" b="b"/>
            <a:pathLst>
              <a:path w="1713253" h="4114800">
                <a:moveTo>
                  <a:pt x="0" y="0"/>
                </a:moveTo>
                <a:lnTo>
                  <a:pt x="1713253" y="0"/>
                </a:lnTo>
                <a:lnTo>
                  <a:pt x="171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>
            <a:off x="5978297" y="0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0" name="TextBox 20"/>
          <p:cNvSpPr txBox="1"/>
          <p:nvPr/>
        </p:nvSpPr>
        <p:spPr>
          <a:xfrm>
            <a:off x="2778486" y="3160350"/>
            <a:ext cx="12577426" cy="463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68"/>
              </a:lnSpc>
            </a:pPr>
            <a:r>
              <a:rPr lang="en-US" sz="18130" dirty="0">
                <a:solidFill>
                  <a:srgbClr val="000000"/>
                </a:solidFill>
                <a:latin typeface="Forte" panose="03060902040502070203" pitchFamily="66" charset="0"/>
                <a:ea typeface="Dancing Script"/>
                <a:cs typeface="Dancing Script"/>
                <a:sym typeface="Dancing Script"/>
              </a:rPr>
              <a:t>Gardenia</a:t>
            </a:r>
            <a:r>
              <a:rPr lang="en-US" sz="18130" dirty="0">
                <a:solidFill>
                  <a:srgbClr val="00000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</a:t>
            </a:r>
          </a:p>
          <a:p>
            <a:pPr algn="ctr">
              <a:lnSpc>
                <a:spcPts val="17768"/>
              </a:lnSpc>
            </a:pPr>
            <a:r>
              <a:rPr lang="en-US" sz="18130" dirty="0">
                <a:solidFill>
                  <a:srgbClr val="000000"/>
                </a:solidFill>
                <a:latin typeface="Forte" panose="03060902040502070203" pitchFamily="66" charset="0"/>
                <a:ea typeface="Dancing Script"/>
                <a:cs typeface="Dancing Script"/>
                <a:sym typeface="Dancing Script"/>
              </a:rPr>
              <a:t>Mobile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06471" y="463531"/>
            <a:ext cx="6700641" cy="176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67"/>
              </a:lnSpc>
            </a:pPr>
            <a:r>
              <a:rPr lang="en-US" sz="10333" spc="144">
                <a:solidFill>
                  <a:srgbClr val="000000"/>
                </a:solidFill>
                <a:latin typeface="Bernier"/>
                <a:ea typeface="Bernier"/>
                <a:cs typeface="Bernier"/>
                <a:sym typeface="Bernier"/>
              </a:rPr>
              <a:t>Proyecto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998" y="857176"/>
            <a:ext cx="16654420" cy="8786256"/>
            <a:chOff x="0" y="0"/>
            <a:chExt cx="4386349" cy="2314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6349" cy="2314076"/>
            </a:xfrm>
            <a:custGeom>
              <a:avLst/>
              <a:gdLst/>
              <a:ahLst/>
              <a:cxnLst/>
              <a:rect l="l" t="t" r="r" b="b"/>
              <a:pathLst>
                <a:path w="4386349" h="2314076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422196">
            <a:off x="14100194" y="8872312"/>
            <a:ext cx="1621701" cy="2450372"/>
          </a:xfrm>
          <a:custGeom>
            <a:avLst/>
            <a:gdLst/>
            <a:ahLst/>
            <a:cxnLst/>
            <a:rect l="l" t="t" r="r" b="b"/>
            <a:pathLst>
              <a:path w="1621701" h="2450372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8252939">
            <a:off x="2374370" y="-994302"/>
            <a:ext cx="2005171" cy="3029791"/>
          </a:xfrm>
          <a:custGeom>
            <a:avLst/>
            <a:gdLst/>
            <a:ahLst/>
            <a:cxnLst/>
            <a:rect l="l" t="t" r="r" b="b"/>
            <a:pathLst>
              <a:path w="2005171" h="302979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6990513">
            <a:off x="-199184" y="-39077"/>
            <a:ext cx="2148548" cy="3014544"/>
          </a:xfrm>
          <a:custGeom>
            <a:avLst/>
            <a:gdLst/>
            <a:ahLst/>
            <a:cxnLst/>
            <a:rect l="l" t="t" r="r" b="b"/>
            <a:pathLst>
              <a:path w="2148548" h="3014544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4661553">
            <a:off x="15821751" y="8063090"/>
            <a:ext cx="2875098" cy="2875098"/>
          </a:xfrm>
          <a:custGeom>
            <a:avLst/>
            <a:gdLst/>
            <a:ahLst/>
            <a:cxnLst/>
            <a:rect l="l" t="t" r="r" b="b"/>
            <a:pathLst>
              <a:path w="2875098" h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3757699">
            <a:off x="16869942" y="717351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6891109">
            <a:off x="-31984" y="8426625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1" name="Group 11"/>
          <p:cNvGrpSpPr/>
          <p:nvPr/>
        </p:nvGrpSpPr>
        <p:grpSpPr>
          <a:xfrm>
            <a:off x="1994168" y="2315071"/>
            <a:ext cx="6728468" cy="657787"/>
            <a:chOff x="0" y="0"/>
            <a:chExt cx="1772107" cy="1732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72107" cy="173244"/>
            </a:xfrm>
            <a:custGeom>
              <a:avLst/>
              <a:gdLst/>
              <a:ahLst/>
              <a:cxnLst/>
              <a:rect l="l" t="t" r="r" b="b"/>
              <a:pathLst>
                <a:path w="1772107" h="173244">
                  <a:moveTo>
                    <a:pt x="40272" y="0"/>
                  </a:moveTo>
                  <a:lnTo>
                    <a:pt x="1731835" y="0"/>
                  </a:lnTo>
                  <a:cubicBezTo>
                    <a:pt x="1742516" y="0"/>
                    <a:pt x="1752759" y="4243"/>
                    <a:pt x="1760311" y="11795"/>
                  </a:cubicBezTo>
                  <a:cubicBezTo>
                    <a:pt x="1767864" y="19348"/>
                    <a:pt x="1772107" y="29591"/>
                    <a:pt x="1772107" y="40272"/>
                  </a:cubicBezTo>
                  <a:lnTo>
                    <a:pt x="1772107" y="132973"/>
                  </a:lnTo>
                  <a:cubicBezTo>
                    <a:pt x="1772107" y="155214"/>
                    <a:pt x="1754076" y="173244"/>
                    <a:pt x="1731835" y="173244"/>
                  </a:cubicBezTo>
                  <a:lnTo>
                    <a:pt x="40272" y="173244"/>
                  </a:lnTo>
                  <a:cubicBezTo>
                    <a:pt x="18030" y="173244"/>
                    <a:pt x="0" y="155214"/>
                    <a:pt x="0" y="132973"/>
                  </a:cubicBezTo>
                  <a:lnTo>
                    <a:pt x="0" y="40272"/>
                  </a:lnTo>
                  <a:cubicBezTo>
                    <a:pt x="0" y="18030"/>
                    <a:pt x="18030" y="0"/>
                    <a:pt x="40272" y="0"/>
                  </a:cubicBezTo>
                  <a:close/>
                </a:path>
              </a:pathLst>
            </a:custGeom>
            <a:solidFill>
              <a:srgbClr val="C2F3F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72107" cy="2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2808" b="1">
                  <a:solidFill>
                    <a:srgbClr val="302E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MENÚ LATERAL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071989">
            <a:off x="11549576" y="483701"/>
            <a:ext cx="4613251" cy="9288425"/>
            <a:chOff x="0" y="0"/>
            <a:chExt cx="94615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10"/>
              <a:stretch>
                <a:fillRect t="-1856" b="-185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11"/>
              <a:stretch>
                <a:fillRect l="-83" r="-83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646162" y="203779"/>
            <a:ext cx="8162338" cy="118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62"/>
              </a:lnSpc>
              <a:spcBef>
                <a:spcPct val="0"/>
              </a:spcBef>
            </a:pP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sym typeface="Bernier"/>
              </a:rPr>
              <a:t>Diseño</a:t>
            </a:r>
            <a:r>
              <a:rPr lang="en-US" sz="7001" dirty="0">
                <a:solidFill>
                  <a:srgbClr val="302E2E"/>
                </a:solidFill>
                <a:latin typeface="Forte" panose="03060902040502070203" pitchFamily="66" charset="0"/>
                <a:sym typeface="Bernier"/>
              </a:rPr>
              <a:t> de </a:t>
            </a: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sym typeface="Bernier"/>
              </a:rPr>
              <a:t>Producto</a:t>
            </a:r>
            <a:endParaRPr lang="en-US" sz="7001" dirty="0">
              <a:solidFill>
                <a:srgbClr val="302E2E"/>
              </a:solidFill>
              <a:latin typeface="Forte" panose="03060902040502070203" pitchFamily="66" charset="0"/>
              <a:sym typeface="Berni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168" y="3051467"/>
            <a:ext cx="6728468" cy="535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64"/>
              </a:lnSpc>
            </a:pPr>
            <a:r>
              <a:rPr lang="en-US" sz="3831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Vista de la página principal,  donde se encuentra las categorías de los productos, un carrusel de imágenes que puede ser utilizado al gusto del cliente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998" y="857176"/>
            <a:ext cx="16654420" cy="8786256"/>
            <a:chOff x="0" y="0"/>
            <a:chExt cx="4386349" cy="2314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6349" cy="2314076"/>
            </a:xfrm>
            <a:custGeom>
              <a:avLst/>
              <a:gdLst/>
              <a:ahLst/>
              <a:cxnLst/>
              <a:rect l="l" t="t" r="r" b="b"/>
              <a:pathLst>
                <a:path w="4386349" h="2314076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422196">
            <a:off x="14100194" y="8872312"/>
            <a:ext cx="1621701" cy="2450372"/>
          </a:xfrm>
          <a:custGeom>
            <a:avLst/>
            <a:gdLst/>
            <a:ahLst/>
            <a:cxnLst/>
            <a:rect l="l" t="t" r="r" b="b"/>
            <a:pathLst>
              <a:path w="1621701" h="2450372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8252939">
            <a:off x="2374370" y="-994302"/>
            <a:ext cx="2005171" cy="3029791"/>
          </a:xfrm>
          <a:custGeom>
            <a:avLst/>
            <a:gdLst/>
            <a:ahLst/>
            <a:cxnLst/>
            <a:rect l="l" t="t" r="r" b="b"/>
            <a:pathLst>
              <a:path w="2005171" h="302979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6990513">
            <a:off x="-199184" y="-39077"/>
            <a:ext cx="2148548" cy="3014544"/>
          </a:xfrm>
          <a:custGeom>
            <a:avLst/>
            <a:gdLst/>
            <a:ahLst/>
            <a:cxnLst/>
            <a:rect l="l" t="t" r="r" b="b"/>
            <a:pathLst>
              <a:path w="2148548" h="3014544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4661553">
            <a:off x="15821751" y="8063090"/>
            <a:ext cx="2875098" cy="2875098"/>
          </a:xfrm>
          <a:custGeom>
            <a:avLst/>
            <a:gdLst/>
            <a:ahLst/>
            <a:cxnLst/>
            <a:rect l="l" t="t" r="r" b="b"/>
            <a:pathLst>
              <a:path w="2875098" h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3757699">
            <a:off x="16869942" y="717351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6891109">
            <a:off x="-31984" y="8426625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1" name="Group 11"/>
          <p:cNvGrpSpPr/>
          <p:nvPr/>
        </p:nvGrpSpPr>
        <p:grpSpPr>
          <a:xfrm>
            <a:off x="1994168" y="2315071"/>
            <a:ext cx="6728468" cy="657787"/>
            <a:chOff x="0" y="0"/>
            <a:chExt cx="1772107" cy="1732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72107" cy="173244"/>
            </a:xfrm>
            <a:custGeom>
              <a:avLst/>
              <a:gdLst/>
              <a:ahLst/>
              <a:cxnLst/>
              <a:rect l="l" t="t" r="r" b="b"/>
              <a:pathLst>
                <a:path w="1772107" h="173244">
                  <a:moveTo>
                    <a:pt x="40272" y="0"/>
                  </a:moveTo>
                  <a:lnTo>
                    <a:pt x="1731835" y="0"/>
                  </a:lnTo>
                  <a:cubicBezTo>
                    <a:pt x="1742516" y="0"/>
                    <a:pt x="1752759" y="4243"/>
                    <a:pt x="1760311" y="11795"/>
                  </a:cubicBezTo>
                  <a:cubicBezTo>
                    <a:pt x="1767864" y="19348"/>
                    <a:pt x="1772107" y="29591"/>
                    <a:pt x="1772107" y="40272"/>
                  </a:cubicBezTo>
                  <a:lnTo>
                    <a:pt x="1772107" y="132973"/>
                  </a:lnTo>
                  <a:cubicBezTo>
                    <a:pt x="1772107" y="155214"/>
                    <a:pt x="1754076" y="173244"/>
                    <a:pt x="1731835" y="173244"/>
                  </a:cubicBezTo>
                  <a:lnTo>
                    <a:pt x="40272" y="173244"/>
                  </a:lnTo>
                  <a:cubicBezTo>
                    <a:pt x="18030" y="173244"/>
                    <a:pt x="0" y="155214"/>
                    <a:pt x="0" y="132973"/>
                  </a:cubicBezTo>
                  <a:lnTo>
                    <a:pt x="0" y="40272"/>
                  </a:lnTo>
                  <a:cubicBezTo>
                    <a:pt x="0" y="18030"/>
                    <a:pt x="18030" y="0"/>
                    <a:pt x="40272" y="0"/>
                  </a:cubicBezTo>
                  <a:close/>
                </a:path>
              </a:pathLst>
            </a:custGeom>
            <a:solidFill>
              <a:srgbClr val="C2F3F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72107" cy="2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2808" b="1">
                  <a:solidFill>
                    <a:srgbClr val="302E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VISTA DE SUB CATEGORIAS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071989">
            <a:off x="11556928" y="748110"/>
            <a:ext cx="4503144" cy="9066734"/>
            <a:chOff x="0" y="0"/>
            <a:chExt cx="94615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10"/>
              <a:stretch>
                <a:fillRect t="-1000" b="-100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11"/>
              <a:stretch>
                <a:fillRect l="-83" r="-83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646162" y="203779"/>
            <a:ext cx="8162338" cy="118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>
              <a:lnSpc>
                <a:spcPts val="9662"/>
              </a:lnSpc>
              <a:spcBef>
                <a:spcPct val="0"/>
              </a:spcBef>
            </a:pP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sym typeface="Bernier"/>
              </a:rPr>
              <a:t>Diseño</a:t>
            </a:r>
            <a:r>
              <a:rPr lang="en-US" sz="7001" dirty="0">
                <a:solidFill>
                  <a:srgbClr val="302E2E"/>
                </a:solidFill>
                <a:latin typeface="Forte" panose="03060902040502070203" pitchFamily="66" charset="0"/>
                <a:sym typeface="Bernier"/>
              </a:rPr>
              <a:t> de </a:t>
            </a: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sym typeface="Bernier"/>
              </a:rPr>
              <a:t>Producto</a:t>
            </a:r>
            <a:endParaRPr lang="en-US" sz="7001" dirty="0">
              <a:solidFill>
                <a:srgbClr val="302E2E"/>
              </a:solidFill>
              <a:latin typeface="Forte" panose="03060902040502070203" pitchFamily="66" charset="0"/>
              <a:sym typeface="Berni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168" y="3202379"/>
            <a:ext cx="6728468" cy="173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64"/>
              </a:lnSpc>
            </a:pPr>
            <a:r>
              <a:rPr lang="en-US" sz="3831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Vista de las subcategorias de los productos.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5675" y="675522"/>
            <a:ext cx="16654420" cy="8786256"/>
            <a:chOff x="0" y="0"/>
            <a:chExt cx="4386349" cy="2314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6349" cy="2314076"/>
            </a:xfrm>
            <a:custGeom>
              <a:avLst/>
              <a:gdLst/>
              <a:ahLst/>
              <a:cxnLst/>
              <a:rect l="l" t="t" r="r" b="b"/>
              <a:pathLst>
                <a:path w="4386349" h="2314076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422196">
            <a:off x="14100194" y="8872312"/>
            <a:ext cx="1621701" cy="2450372"/>
          </a:xfrm>
          <a:custGeom>
            <a:avLst/>
            <a:gdLst/>
            <a:ahLst/>
            <a:cxnLst/>
            <a:rect l="l" t="t" r="r" b="b"/>
            <a:pathLst>
              <a:path w="1621701" h="2450372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8252939">
            <a:off x="2374370" y="-994302"/>
            <a:ext cx="2005171" cy="3029791"/>
          </a:xfrm>
          <a:custGeom>
            <a:avLst/>
            <a:gdLst/>
            <a:ahLst/>
            <a:cxnLst/>
            <a:rect l="l" t="t" r="r" b="b"/>
            <a:pathLst>
              <a:path w="2005171" h="302979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6990513">
            <a:off x="-199184" y="-39077"/>
            <a:ext cx="2148548" cy="3014544"/>
          </a:xfrm>
          <a:custGeom>
            <a:avLst/>
            <a:gdLst/>
            <a:ahLst/>
            <a:cxnLst/>
            <a:rect l="l" t="t" r="r" b="b"/>
            <a:pathLst>
              <a:path w="2148548" h="3014544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4661553">
            <a:off x="15821751" y="8063090"/>
            <a:ext cx="2875098" cy="2875098"/>
          </a:xfrm>
          <a:custGeom>
            <a:avLst/>
            <a:gdLst/>
            <a:ahLst/>
            <a:cxnLst/>
            <a:rect l="l" t="t" r="r" b="b"/>
            <a:pathLst>
              <a:path w="2875098" h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3757699">
            <a:off x="16869942" y="717351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6891109">
            <a:off x="-31984" y="8426625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1" name="Group 11"/>
          <p:cNvGrpSpPr/>
          <p:nvPr/>
        </p:nvGrpSpPr>
        <p:grpSpPr>
          <a:xfrm>
            <a:off x="1994168" y="2562721"/>
            <a:ext cx="7149832" cy="657787"/>
            <a:chOff x="0" y="0"/>
            <a:chExt cx="1883083" cy="1732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83083" cy="173244"/>
            </a:xfrm>
            <a:custGeom>
              <a:avLst/>
              <a:gdLst/>
              <a:ahLst/>
              <a:cxnLst/>
              <a:rect l="l" t="t" r="r" b="b"/>
              <a:pathLst>
                <a:path w="1883083" h="173244">
                  <a:moveTo>
                    <a:pt x="37898" y="0"/>
                  </a:moveTo>
                  <a:lnTo>
                    <a:pt x="1845185" y="0"/>
                  </a:lnTo>
                  <a:cubicBezTo>
                    <a:pt x="1866116" y="0"/>
                    <a:pt x="1883083" y="16968"/>
                    <a:pt x="1883083" y="37898"/>
                  </a:cubicBezTo>
                  <a:lnTo>
                    <a:pt x="1883083" y="135346"/>
                  </a:lnTo>
                  <a:cubicBezTo>
                    <a:pt x="1883083" y="145397"/>
                    <a:pt x="1879091" y="155037"/>
                    <a:pt x="1871983" y="162144"/>
                  </a:cubicBezTo>
                  <a:cubicBezTo>
                    <a:pt x="1864876" y="169252"/>
                    <a:pt x="1855236" y="173244"/>
                    <a:pt x="1845185" y="173244"/>
                  </a:cubicBezTo>
                  <a:lnTo>
                    <a:pt x="37898" y="173244"/>
                  </a:lnTo>
                  <a:cubicBezTo>
                    <a:pt x="16968" y="173244"/>
                    <a:pt x="0" y="156277"/>
                    <a:pt x="0" y="135346"/>
                  </a:cubicBezTo>
                  <a:lnTo>
                    <a:pt x="0" y="37898"/>
                  </a:lnTo>
                  <a:cubicBezTo>
                    <a:pt x="0" y="16968"/>
                    <a:pt x="16968" y="0"/>
                    <a:pt x="37898" y="0"/>
                  </a:cubicBezTo>
                  <a:close/>
                </a:path>
              </a:pathLst>
            </a:custGeom>
            <a:solidFill>
              <a:srgbClr val="C2F3F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883083" cy="2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2808" b="1">
                  <a:solidFill>
                    <a:srgbClr val="302E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VISTA DEL  CATALOGO DE PRODUCTOS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071989">
            <a:off x="11556928" y="748110"/>
            <a:ext cx="4503144" cy="9066734"/>
            <a:chOff x="0" y="0"/>
            <a:chExt cx="94615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10"/>
              <a:stretch>
                <a:fillRect t="-2178" b="-217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11"/>
              <a:stretch>
                <a:fillRect l="-83" r="-83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132381" y="150221"/>
            <a:ext cx="8162338" cy="118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62"/>
              </a:lnSpc>
              <a:spcBef>
                <a:spcPct val="0"/>
              </a:spcBef>
            </a:pP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Diseño</a:t>
            </a:r>
            <a:r>
              <a:rPr lang="en-US" sz="7001" dirty="0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 de </a:t>
            </a: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Producto</a:t>
            </a:r>
            <a:endParaRPr lang="en-US" sz="7001" dirty="0">
              <a:solidFill>
                <a:srgbClr val="302E2E"/>
              </a:solidFill>
              <a:latin typeface="Forte" panose="03060902040502070203" pitchFamily="66" charset="0"/>
              <a:ea typeface="Bernier"/>
              <a:cs typeface="Bernier"/>
              <a:sym typeface="Berni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168" y="3220508"/>
            <a:ext cx="7087039" cy="173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64"/>
              </a:lnSpc>
            </a:pPr>
            <a:r>
              <a:rPr lang="en-US" sz="3831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Vista de los productos disponibles a la venta.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26EE0-58EE-7502-8D2A-E38B76BC1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BA25F807-CC27-B894-7D6D-D99C81AD4B46}"/>
              </a:ext>
            </a:extLst>
          </p:cNvPr>
          <p:cNvSpPr/>
          <p:nvPr/>
        </p:nvSpPr>
        <p:spPr>
          <a:xfrm rot="6065104">
            <a:off x="182996" y="5838693"/>
            <a:ext cx="7092941" cy="9093514"/>
          </a:xfrm>
          <a:custGeom>
            <a:avLst/>
            <a:gdLst/>
            <a:ahLst/>
            <a:cxnLst/>
            <a:rect l="l" t="t" r="r" b="b"/>
            <a:pathLst>
              <a:path w="7092941" h="9093514">
                <a:moveTo>
                  <a:pt x="0" y="0"/>
                </a:moveTo>
                <a:lnTo>
                  <a:pt x="7092941" y="0"/>
                </a:lnTo>
                <a:lnTo>
                  <a:pt x="7092941" y="9093514"/>
                </a:lnTo>
                <a:lnTo>
                  <a:pt x="0" y="9093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72BD6DF-3473-16F7-BEEC-7689527AE4D0}"/>
              </a:ext>
            </a:extLst>
          </p:cNvPr>
          <p:cNvSpPr txBox="1"/>
          <p:nvPr/>
        </p:nvSpPr>
        <p:spPr>
          <a:xfrm>
            <a:off x="2703381" y="1344370"/>
            <a:ext cx="9404166" cy="1182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62"/>
              </a:lnSpc>
              <a:spcBef>
                <a:spcPct val="0"/>
              </a:spcBef>
            </a:pPr>
            <a:r>
              <a:rPr lang="es-ES" sz="7200" dirty="0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Próximas Mejoras	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E3FD540-EC12-4F79-8A24-9E6039B91EC3}"/>
              </a:ext>
            </a:extLst>
          </p:cNvPr>
          <p:cNvSpPr/>
          <p:nvPr/>
        </p:nvSpPr>
        <p:spPr>
          <a:xfrm rot="-5556150">
            <a:off x="-1790817" y="-4846131"/>
            <a:ext cx="6122690" cy="7849603"/>
          </a:xfrm>
          <a:custGeom>
            <a:avLst/>
            <a:gdLst/>
            <a:ahLst/>
            <a:cxnLst/>
            <a:rect l="l" t="t" r="r" b="b"/>
            <a:pathLst>
              <a:path w="6122690" h="7849603">
                <a:moveTo>
                  <a:pt x="0" y="0"/>
                </a:moveTo>
                <a:lnTo>
                  <a:pt x="6122690" y="0"/>
                </a:lnTo>
                <a:lnTo>
                  <a:pt x="6122690" y="7849603"/>
                </a:lnTo>
                <a:lnTo>
                  <a:pt x="0" y="7849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DD0E558-A919-2FAF-3527-BBB4EB056655}"/>
              </a:ext>
            </a:extLst>
          </p:cNvPr>
          <p:cNvSpPr/>
          <p:nvPr/>
        </p:nvSpPr>
        <p:spPr>
          <a:xfrm rot="4729375">
            <a:off x="1101969" y="7100262"/>
            <a:ext cx="2650707" cy="4005190"/>
          </a:xfrm>
          <a:custGeom>
            <a:avLst/>
            <a:gdLst/>
            <a:ahLst/>
            <a:cxnLst/>
            <a:rect l="l" t="t" r="r" b="b"/>
            <a:pathLst>
              <a:path w="2650707" h="4005190">
                <a:moveTo>
                  <a:pt x="0" y="0"/>
                </a:moveTo>
                <a:lnTo>
                  <a:pt x="2650708" y="0"/>
                </a:lnTo>
                <a:lnTo>
                  <a:pt x="2650708" y="4005189"/>
                </a:lnTo>
                <a:lnTo>
                  <a:pt x="0" y="4005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2425212-423F-B2A5-5CFB-9B55FB1DB2E1}"/>
              </a:ext>
            </a:extLst>
          </p:cNvPr>
          <p:cNvSpPr/>
          <p:nvPr/>
        </p:nvSpPr>
        <p:spPr>
          <a:xfrm rot="6990513">
            <a:off x="-199184" y="-39077"/>
            <a:ext cx="2148548" cy="3014544"/>
          </a:xfrm>
          <a:custGeom>
            <a:avLst/>
            <a:gdLst/>
            <a:ahLst/>
            <a:cxnLst/>
            <a:rect l="l" t="t" r="r" b="b"/>
            <a:pathLst>
              <a:path w="2148548" h="3014544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A2095D2-F02A-6745-3EB0-1E915A11F671}"/>
              </a:ext>
            </a:extLst>
          </p:cNvPr>
          <p:cNvSpPr/>
          <p:nvPr/>
        </p:nvSpPr>
        <p:spPr>
          <a:xfrm rot="-388166">
            <a:off x="5740797" y="7727652"/>
            <a:ext cx="1353830" cy="3251557"/>
          </a:xfrm>
          <a:custGeom>
            <a:avLst/>
            <a:gdLst/>
            <a:ahLst/>
            <a:cxnLst/>
            <a:rect l="l" t="t" r="r" b="b"/>
            <a:pathLst>
              <a:path w="1353830" h="3251557">
                <a:moveTo>
                  <a:pt x="0" y="0"/>
                </a:moveTo>
                <a:lnTo>
                  <a:pt x="1353830" y="0"/>
                </a:lnTo>
                <a:lnTo>
                  <a:pt x="1353830" y="3251557"/>
                </a:lnTo>
                <a:lnTo>
                  <a:pt x="0" y="32515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E777500-5456-59BD-CE8F-470A54A5258F}"/>
              </a:ext>
            </a:extLst>
          </p:cNvPr>
          <p:cNvSpPr/>
          <p:nvPr/>
        </p:nvSpPr>
        <p:spPr>
          <a:xfrm rot="9425835">
            <a:off x="2250531" y="-1101767"/>
            <a:ext cx="2957873" cy="2957873"/>
          </a:xfrm>
          <a:custGeom>
            <a:avLst/>
            <a:gdLst/>
            <a:ahLst/>
            <a:cxnLst/>
            <a:rect l="l" t="t" r="r" b="b"/>
            <a:pathLst>
              <a:path w="2957873" h="2957873">
                <a:moveTo>
                  <a:pt x="0" y="0"/>
                </a:moveTo>
                <a:lnTo>
                  <a:pt x="2957872" y="0"/>
                </a:lnTo>
                <a:lnTo>
                  <a:pt x="2957872" y="2957873"/>
                </a:lnTo>
                <a:lnTo>
                  <a:pt x="0" y="2957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6B9DA4A-ADBC-F9EA-A503-9E66ED0C340D}"/>
              </a:ext>
            </a:extLst>
          </p:cNvPr>
          <p:cNvSpPr/>
          <p:nvPr/>
        </p:nvSpPr>
        <p:spPr>
          <a:xfrm>
            <a:off x="12734730" y="2554685"/>
            <a:ext cx="5627656" cy="5372100"/>
          </a:xfrm>
          <a:custGeom>
            <a:avLst/>
            <a:gdLst/>
            <a:ahLst/>
            <a:cxnLst/>
            <a:rect l="l" t="t" r="r" b="b"/>
            <a:pathLst>
              <a:path w="3519157" h="3519157">
                <a:moveTo>
                  <a:pt x="0" y="0"/>
                </a:moveTo>
                <a:lnTo>
                  <a:pt x="3519157" y="0"/>
                </a:lnTo>
                <a:lnTo>
                  <a:pt x="3519157" y="3519157"/>
                </a:lnTo>
                <a:lnTo>
                  <a:pt x="0" y="35191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CEBC95D-A62D-40F0-5A34-166155991A0B}"/>
              </a:ext>
            </a:extLst>
          </p:cNvPr>
          <p:cNvSpPr txBox="1"/>
          <p:nvPr/>
        </p:nvSpPr>
        <p:spPr>
          <a:xfrm>
            <a:off x="1028700" y="3035596"/>
            <a:ext cx="11315700" cy="4626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6872" lvl="1" indent="-398436" algn="just">
              <a:lnSpc>
                <a:spcPts val="5167"/>
              </a:lnSpc>
              <a:buFont typeface="Arial"/>
              <a:buChar char="•"/>
            </a:pPr>
            <a:r>
              <a:rPr lang="es-CL" sz="3690" dirty="0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Las próximas mejoras para la APP Gardenia son :</a:t>
            </a:r>
          </a:p>
          <a:p>
            <a:pPr marL="1711272" lvl="3" indent="-398436" algn="just">
              <a:lnSpc>
                <a:spcPts val="5167"/>
              </a:lnSpc>
              <a:buFont typeface="Arial"/>
              <a:buChar char="•"/>
            </a:pPr>
            <a:r>
              <a:rPr lang="es-CL" sz="3690" dirty="0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Implementación y funcionalidad de carrito de compras.</a:t>
            </a:r>
          </a:p>
          <a:p>
            <a:pPr marL="1711272" lvl="3" indent="-398436" algn="just">
              <a:lnSpc>
                <a:spcPts val="5167"/>
              </a:lnSpc>
              <a:buFont typeface="Arial"/>
              <a:buChar char="•"/>
            </a:pPr>
            <a:r>
              <a:rPr lang="es-CL" sz="3690" dirty="0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Integración API de </a:t>
            </a:r>
            <a:r>
              <a:rPr lang="es-CL" sz="3690" dirty="0" err="1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maps</a:t>
            </a:r>
            <a:r>
              <a:rPr lang="es-CL" sz="3690" dirty="0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 para el registro de direcciones de usuarios.</a:t>
            </a:r>
          </a:p>
          <a:p>
            <a:pPr marL="1711272" lvl="3" indent="-398436" algn="just">
              <a:lnSpc>
                <a:spcPts val="5167"/>
              </a:lnSpc>
              <a:buFont typeface="Arial"/>
              <a:buChar char="•"/>
            </a:pPr>
            <a:r>
              <a:rPr lang="es-CL" sz="3690" dirty="0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Seguimiento de compras.</a:t>
            </a:r>
          </a:p>
          <a:p>
            <a:pPr marL="1312836" lvl="3" algn="just">
              <a:lnSpc>
                <a:spcPts val="5167"/>
              </a:lnSpc>
            </a:pPr>
            <a:endParaRPr lang="es-CL" sz="3690" dirty="0">
              <a:solidFill>
                <a:srgbClr val="040505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</p:spTree>
    <p:extLst>
      <p:ext uri="{BB962C8B-B14F-4D97-AF65-F5344CB8AC3E}">
        <p14:creationId xmlns:p14="http://schemas.microsoft.com/office/powerpoint/2010/main" val="222299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10438">
            <a:off x="-3098150" y="-2882676"/>
            <a:ext cx="8253699" cy="6541057"/>
          </a:xfrm>
          <a:custGeom>
            <a:avLst/>
            <a:gdLst/>
            <a:ahLst/>
            <a:cxnLst/>
            <a:rect l="l" t="t" r="r" b="b"/>
            <a:pathLst>
              <a:path w="8253699" h="6541057">
                <a:moveTo>
                  <a:pt x="0" y="0"/>
                </a:moveTo>
                <a:lnTo>
                  <a:pt x="8253700" y="0"/>
                </a:lnTo>
                <a:lnTo>
                  <a:pt x="8253700" y="6541057"/>
                </a:lnTo>
                <a:lnTo>
                  <a:pt x="0" y="6541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1353402" y="-4561111"/>
            <a:ext cx="8861301" cy="7022581"/>
          </a:xfrm>
          <a:custGeom>
            <a:avLst/>
            <a:gdLst/>
            <a:ahLst/>
            <a:cxnLst/>
            <a:rect l="l" t="t" r="r" b="b"/>
            <a:pathLst>
              <a:path w="8861301" h="7022581">
                <a:moveTo>
                  <a:pt x="0" y="0"/>
                </a:moveTo>
                <a:lnTo>
                  <a:pt x="8861301" y="0"/>
                </a:lnTo>
                <a:lnTo>
                  <a:pt x="8861301" y="7022581"/>
                </a:lnTo>
                <a:lnTo>
                  <a:pt x="0" y="7022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7099534">
            <a:off x="-4005493" y="7908267"/>
            <a:ext cx="8400040" cy="6657032"/>
          </a:xfrm>
          <a:custGeom>
            <a:avLst/>
            <a:gdLst/>
            <a:ahLst/>
            <a:cxnLst/>
            <a:rect l="l" t="t" r="r" b="b"/>
            <a:pathLst>
              <a:path w="8400040" h="6657032">
                <a:moveTo>
                  <a:pt x="0" y="0"/>
                </a:moveTo>
                <a:lnTo>
                  <a:pt x="8400040" y="0"/>
                </a:lnTo>
                <a:lnTo>
                  <a:pt x="8400040" y="6657031"/>
                </a:lnTo>
                <a:lnTo>
                  <a:pt x="0" y="665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5556150">
            <a:off x="14221279" y="4044555"/>
            <a:ext cx="8133443" cy="10427490"/>
          </a:xfrm>
          <a:custGeom>
            <a:avLst/>
            <a:gdLst/>
            <a:ahLst/>
            <a:cxnLst/>
            <a:rect l="l" t="t" r="r" b="b"/>
            <a:pathLst>
              <a:path w="8133443" h="10427490">
                <a:moveTo>
                  <a:pt x="0" y="0"/>
                </a:moveTo>
                <a:lnTo>
                  <a:pt x="8133442" y="0"/>
                </a:lnTo>
                <a:lnTo>
                  <a:pt x="8133442" y="10427490"/>
                </a:lnTo>
                <a:lnTo>
                  <a:pt x="0" y="10427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678663" flipH="1">
            <a:off x="15319271" y="7111951"/>
            <a:ext cx="2890179" cy="5538670"/>
          </a:xfrm>
          <a:custGeom>
            <a:avLst/>
            <a:gdLst/>
            <a:ahLst/>
            <a:cxnLst/>
            <a:rect l="l" t="t" r="r" b="b"/>
            <a:pathLst>
              <a:path w="2890179" h="5538670">
                <a:moveTo>
                  <a:pt x="2890179" y="0"/>
                </a:moveTo>
                <a:lnTo>
                  <a:pt x="0" y="0"/>
                </a:lnTo>
                <a:lnTo>
                  <a:pt x="0" y="5538670"/>
                </a:lnTo>
                <a:lnTo>
                  <a:pt x="2890179" y="5538670"/>
                </a:lnTo>
                <a:lnTo>
                  <a:pt x="289017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1931189">
            <a:off x="13812294" y="8475638"/>
            <a:ext cx="1983761" cy="3622725"/>
          </a:xfrm>
          <a:custGeom>
            <a:avLst/>
            <a:gdLst/>
            <a:ahLst/>
            <a:cxnLst/>
            <a:rect l="l" t="t" r="r" b="b"/>
            <a:pathLst>
              <a:path w="1983761" h="3622725">
                <a:moveTo>
                  <a:pt x="0" y="0"/>
                </a:moveTo>
                <a:lnTo>
                  <a:pt x="1983761" y="0"/>
                </a:lnTo>
                <a:lnTo>
                  <a:pt x="1983761" y="3622724"/>
                </a:lnTo>
                <a:lnTo>
                  <a:pt x="0" y="362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0956702" y="8854985"/>
            <a:ext cx="2145420" cy="2864031"/>
          </a:xfrm>
          <a:custGeom>
            <a:avLst/>
            <a:gdLst/>
            <a:ahLst/>
            <a:cxnLst/>
            <a:rect l="l" t="t" r="r" b="b"/>
            <a:pathLst>
              <a:path w="2145420" h="2864031">
                <a:moveTo>
                  <a:pt x="0" y="0"/>
                </a:moveTo>
                <a:lnTo>
                  <a:pt x="2145420" y="0"/>
                </a:lnTo>
                <a:lnTo>
                  <a:pt x="2145420" y="2864030"/>
                </a:lnTo>
                <a:lnTo>
                  <a:pt x="0" y="2864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4745338">
            <a:off x="15439007" y="-286485"/>
            <a:ext cx="2650707" cy="4005190"/>
          </a:xfrm>
          <a:custGeom>
            <a:avLst/>
            <a:gdLst/>
            <a:ahLst/>
            <a:cxnLst/>
            <a:rect l="l" t="t" r="r" b="b"/>
            <a:pathLst>
              <a:path w="2650707" h="4005190">
                <a:moveTo>
                  <a:pt x="0" y="0"/>
                </a:moveTo>
                <a:lnTo>
                  <a:pt x="2650707" y="0"/>
                </a:lnTo>
                <a:lnTo>
                  <a:pt x="2650707" y="4005190"/>
                </a:lnTo>
                <a:lnTo>
                  <a:pt x="0" y="40051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7240149">
            <a:off x="2833021" y="-2150539"/>
            <a:ext cx="1972074" cy="4391258"/>
          </a:xfrm>
          <a:custGeom>
            <a:avLst/>
            <a:gdLst/>
            <a:ahLst/>
            <a:cxnLst/>
            <a:rect l="l" t="t" r="r" b="b"/>
            <a:pathLst>
              <a:path w="1972074" h="4391258">
                <a:moveTo>
                  <a:pt x="0" y="0"/>
                </a:moveTo>
                <a:lnTo>
                  <a:pt x="1972074" y="0"/>
                </a:lnTo>
                <a:lnTo>
                  <a:pt x="1972074" y="4391258"/>
                </a:lnTo>
                <a:lnTo>
                  <a:pt x="0" y="43912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rot="-7619365">
            <a:off x="13607051" y="-1190574"/>
            <a:ext cx="1047327" cy="3308490"/>
          </a:xfrm>
          <a:custGeom>
            <a:avLst/>
            <a:gdLst/>
            <a:ahLst/>
            <a:cxnLst/>
            <a:rect l="l" t="t" r="r" b="b"/>
            <a:pathLst>
              <a:path w="1047327" h="3308490">
                <a:moveTo>
                  <a:pt x="0" y="0"/>
                </a:moveTo>
                <a:lnTo>
                  <a:pt x="1047327" y="0"/>
                </a:lnTo>
                <a:lnTo>
                  <a:pt x="1047327" y="3308490"/>
                </a:lnTo>
                <a:lnTo>
                  <a:pt x="0" y="33084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 rot="4301468">
            <a:off x="-151838" y="686132"/>
            <a:ext cx="1949745" cy="4112303"/>
          </a:xfrm>
          <a:custGeom>
            <a:avLst/>
            <a:gdLst/>
            <a:ahLst/>
            <a:cxnLst/>
            <a:rect l="l" t="t" r="r" b="b"/>
            <a:pathLst>
              <a:path w="1949745" h="4112303">
                <a:moveTo>
                  <a:pt x="0" y="0"/>
                </a:moveTo>
                <a:lnTo>
                  <a:pt x="1949744" y="0"/>
                </a:lnTo>
                <a:lnTo>
                  <a:pt x="1949744" y="4112302"/>
                </a:lnTo>
                <a:lnTo>
                  <a:pt x="0" y="411230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 rot="8397254">
            <a:off x="-349117" y="-1644600"/>
            <a:ext cx="2344302" cy="3289200"/>
          </a:xfrm>
          <a:custGeom>
            <a:avLst/>
            <a:gdLst/>
            <a:ahLst/>
            <a:cxnLst/>
            <a:rect l="l" t="t" r="r" b="b"/>
            <a:pathLst>
              <a:path w="2344302" h="3289200">
                <a:moveTo>
                  <a:pt x="0" y="0"/>
                </a:moveTo>
                <a:lnTo>
                  <a:pt x="2344302" y="0"/>
                </a:lnTo>
                <a:lnTo>
                  <a:pt x="2344302" y="3289200"/>
                </a:lnTo>
                <a:lnTo>
                  <a:pt x="0" y="32892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 rot="2103253">
            <a:off x="-761786" y="6548281"/>
            <a:ext cx="2427939" cy="2057400"/>
          </a:xfrm>
          <a:custGeom>
            <a:avLst/>
            <a:gdLst/>
            <a:ahLst/>
            <a:cxnLst/>
            <a:rect l="l" t="t" r="r" b="b"/>
            <a:pathLst>
              <a:path w="2427939" h="2057400">
                <a:moveTo>
                  <a:pt x="0" y="0"/>
                </a:moveTo>
                <a:lnTo>
                  <a:pt x="2427939" y="0"/>
                </a:lnTo>
                <a:lnTo>
                  <a:pt x="2427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 rot="1561836">
            <a:off x="1180158" y="8066313"/>
            <a:ext cx="1713253" cy="4114800"/>
          </a:xfrm>
          <a:custGeom>
            <a:avLst/>
            <a:gdLst/>
            <a:ahLst/>
            <a:cxnLst/>
            <a:rect l="l" t="t" r="r" b="b"/>
            <a:pathLst>
              <a:path w="1713253" h="4114800">
                <a:moveTo>
                  <a:pt x="0" y="0"/>
                </a:moveTo>
                <a:lnTo>
                  <a:pt x="1713253" y="0"/>
                </a:lnTo>
                <a:lnTo>
                  <a:pt x="171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>
            <a:off x="6623845" y="2461470"/>
            <a:ext cx="4729557" cy="4729557"/>
          </a:xfrm>
          <a:custGeom>
            <a:avLst/>
            <a:gdLst/>
            <a:ahLst/>
            <a:cxnLst/>
            <a:rect l="l" t="t" r="r" b="b"/>
            <a:pathLst>
              <a:path w="4729557" h="4729557">
                <a:moveTo>
                  <a:pt x="0" y="0"/>
                </a:moveTo>
                <a:lnTo>
                  <a:pt x="4729557" y="0"/>
                </a:lnTo>
                <a:lnTo>
                  <a:pt x="4729557" y="4729557"/>
                </a:lnTo>
                <a:lnTo>
                  <a:pt x="0" y="4729557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2339360" y="6210033"/>
            <a:ext cx="13333594" cy="226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892"/>
              </a:lnSpc>
            </a:pPr>
            <a:r>
              <a:rPr lang="en-US" sz="11800" b="1" spc="198" dirty="0">
                <a:solidFill>
                  <a:srgbClr val="000000"/>
                </a:solidFill>
                <a:latin typeface="Forte" panose="03060902040502070203" pitchFamily="66" charset="0"/>
                <a:ea typeface="Dancing Script Bold"/>
                <a:cs typeface="Dancing Script Bold"/>
                <a:sym typeface="Dancing Script Bold"/>
              </a:rPr>
              <a:t>Gardenia Mobile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06471" y="463531"/>
            <a:ext cx="6700641" cy="176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67"/>
              </a:lnSpc>
            </a:pPr>
            <a:r>
              <a:rPr lang="en-US" sz="10333" spc="144">
                <a:solidFill>
                  <a:srgbClr val="000000"/>
                </a:solidFill>
                <a:latin typeface="Bernier"/>
                <a:ea typeface="Bernier"/>
                <a:cs typeface="Bernier"/>
                <a:sym typeface="Bernier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23257">
            <a:off x="-4302877" y="-4199866"/>
            <a:ext cx="10880689" cy="8622946"/>
          </a:xfrm>
          <a:custGeom>
            <a:avLst/>
            <a:gdLst/>
            <a:ahLst/>
            <a:cxnLst/>
            <a:rect l="l" t="t" r="r" b="b"/>
            <a:pathLst>
              <a:path w="10880689" h="8622946">
                <a:moveTo>
                  <a:pt x="0" y="0"/>
                </a:moveTo>
                <a:lnTo>
                  <a:pt x="10880690" y="0"/>
                </a:lnTo>
                <a:lnTo>
                  <a:pt x="10880690" y="8622946"/>
                </a:lnTo>
                <a:lnTo>
                  <a:pt x="0" y="862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8717755" flipH="1">
            <a:off x="4287492" y="-1740333"/>
            <a:ext cx="1932752" cy="3703880"/>
          </a:xfrm>
          <a:custGeom>
            <a:avLst/>
            <a:gdLst/>
            <a:ahLst/>
            <a:cxnLst/>
            <a:rect l="l" t="t" r="r" b="b"/>
            <a:pathLst>
              <a:path w="1932752" h="3703880">
                <a:moveTo>
                  <a:pt x="1932752" y="0"/>
                </a:moveTo>
                <a:lnTo>
                  <a:pt x="0" y="0"/>
                </a:lnTo>
                <a:lnTo>
                  <a:pt x="0" y="3703880"/>
                </a:lnTo>
                <a:lnTo>
                  <a:pt x="1932752" y="3703880"/>
                </a:lnTo>
                <a:lnTo>
                  <a:pt x="19327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5324383">
            <a:off x="-207263" y="-188407"/>
            <a:ext cx="1231707" cy="2249331"/>
          </a:xfrm>
          <a:custGeom>
            <a:avLst/>
            <a:gdLst/>
            <a:ahLst/>
            <a:cxnLst/>
            <a:rect l="l" t="t" r="r" b="b"/>
            <a:pathLst>
              <a:path w="1231707" h="2249331">
                <a:moveTo>
                  <a:pt x="0" y="0"/>
                </a:moveTo>
                <a:lnTo>
                  <a:pt x="1231706" y="0"/>
                </a:lnTo>
                <a:lnTo>
                  <a:pt x="1231706" y="2249331"/>
                </a:lnTo>
                <a:lnTo>
                  <a:pt x="0" y="2249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4055189">
            <a:off x="11283297" y="4595124"/>
            <a:ext cx="8879327" cy="11383752"/>
          </a:xfrm>
          <a:custGeom>
            <a:avLst/>
            <a:gdLst/>
            <a:ahLst/>
            <a:cxnLst/>
            <a:rect l="l" t="t" r="r" b="b"/>
            <a:pathLst>
              <a:path w="8879327" h="11383752">
                <a:moveTo>
                  <a:pt x="0" y="0"/>
                </a:moveTo>
                <a:lnTo>
                  <a:pt x="8879327" y="0"/>
                </a:lnTo>
                <a:lnTo>
                  <a:pt x="8879327" y="11383752"/>
                </a:lnTo>
                <a:lnTo>
                  <a:pt x="0" y="11383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678663" flipH="1">
            <a:off x="14253487" y="7343336"/>
            <a:ext cx="2865827" cy="5492003"/>
          </a:xfrm>
          <a:custGeom>
            <a:avLst/>
            <a:gdLst/>
            <a:ahLst/>
            <a:cxnLst/>
            <a:rect l="l" t="t" r="r" b="b"/>
            <a:pathLst>
              <a:path w="2865827" h="5492003">
                <a:moveTo>
                  <a:pt x="2865827" y="0"/>
                </a:moveTo>
                <a:lnTo>
                  <a:pt x="0" y="0"/>
                </a:lnTo>
                <a:lnTo>
                  <a:pt x="0" y="5492003"/>
                </a:lnTo>
                <a:lnTo>
                  <a:pt x="2865827" y="5492003"/>
                </a:lnTo>
                <a:lnTo>
                  <a:pt x="28658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915273" y="8355624"/>
            <a:ext cx="2346661" cy="3132679"/>
          </a:xfrm>
          <a:custGeom>
            <a:avLst/>
            <a:gdLst/>
            <a:ahLst/>
            <a:cxnLst/>
            <a:rect l="l" t="t" r="r" b="b"/>
            <a:pathLst>
              <a:path w="2346661" h="3132679">
                <a:moveTo>
                  <a:pt x="0" y="0"/>
                </a:moveTo>
                <a:lnTo>
                  <a:pt x="2346661" y="0"/>
                </a:lnTo>
                <a:lnTo>
                  <a:pt x="2346661" y="3132678"/>
                </a:lnTo>
                <a:lnTo>
                  <a:pt x="0" y="3132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-2615335">
            <a:off x="12586604" y="8910611"/>
            <a:ext cx="1507388" cy="2752778"/>
          </a:xfrm>
          <a:custGeom>
            <a:avLst/>
            <a:gdLst/>
            <a:ahLst/>
            <a:cxnLst/>
            <a:rect l="l" t="t" r="r" b="b"/>
            <a:pathLst>
              <a:path w="1507388" h="2752778">
                <a:moveTo>
                  <a:pt x="0" y="0"/>
                </a:moveTo>
                <a:lnTo>
                  <a:pt x="1507389" y="0"/>
                </a:lnTo>
                <a:lnTo>
                  <a:pt x="1507389" y="2752778"/>
                </a:lnTo>
                <a:lnTo>
                  <a:pt x="0" y="2752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3757699">
            <a:off x="17643282" y="6257702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11490661" y="684576"/>
            <a:ext cx="4729557" cy="4729557"/>
          </a:xfrm>
          <a:custGeom>
            <a:avLst/>
            <a:gdLst/>
            <a:ahLst/>
            <a:cxnLst/>
            <a:rect l="l" t="t" r="r" b="b"/>
            <a:pathLst>
              <a:path w="4729557" h="4729557">
                <a:moveTo>
                  <a:pt x="0" y="0"/>
                </a:moveTo>
                <a:lnTo>
                  <a:pt x="4729557" y="0"/>
                </a:lnTo>
                <a:lnTo>
                  <a:pt x="4729557" y="4729556"/>
                </a:lnTo>
                <a:lnTo>
                  <a:pt x="0" y="47295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1546529" y="3883660"/>
            <a:ext cx="8549467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Gardenia  es una </a:t>
            </a:r>
            <a:r>
              <a:rPr lang="en-US" sz="2799" b="1">
                <a:solidFill>
                  <a:srgbClr val="30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 de comercio electrónico</a:t>
            </a:r>
            <a:r>
              <a:rPr lang="en-US" sz="2799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 especializada en artículos de jardinería, diseñada para </a:t>
            </a:r>
            <a:r>
              <a:rPr lang="en-US" sz="2799" b="1">
                <a:solidFill>
                  <a:srgbClr val="30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facilitar la compra y venta de productos en línea, ofreciendo una experiencia intuitiva y objetiva, a través de su aplicación móvil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5807" y="2534746"/>
            <a:ext cx="7601901" cy="1180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11"/>
              </a:lnSpc>
              <a:spcBef>
                <a:spcPct val="0"/>
              </a:spcBef>
            </a:pPr>
            <a:r>
              <a:rPr lang="en-US" sz="7255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Introducción</a:t>
            </a:r>
            <a:endParaRPr lang="en-US" sz="7255" dirty="0">
              <a:solidFill>
                <a:srgbClr val="302E2E"/>
              </a:solidFill>
              <a:latin typeface="Forte" panose="03060902040502070203" pitchFamily="66" charset="0"/>
              <a:ea typeface="Bernier"/>
              <a:cs typeface="Bernier"/>
              <a:sym typeface="Berni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46529" y="7058477"/>
            <a:ext cx="8549467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s-CL" sz="2799" dirty="0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El objetivo de Gardenia es </a:t>
            </a:r>
            <a:r>
              <a:rPr lang="es-CL" sz="2799" b="1" dirty="0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pr</a:t>
            </a:r>
            <a:r>
              <a:rPr lang="es-CL" sz="2799" b="1" dirty="0">
                <a:solidFill>
                  <a:srgbClr val="30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oveer una solución integral para comerciantes y consumidores</a:t>
            </a:r>
            <a:r>
              <a:rPr lang="es-CL" sz="2799" dirty="0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 que desean una plataforma eficiente para realizar transacciones en </a:t>
            </a:r>
            <a:r>
              <a:rPr lang="es-CL" sz="2799" dirty="0" err="1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linea</a:t>
            </a:r>
            <a:r>
              <a:rPr lang="es-CL" sz="2799" dirty="0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82476" y="3972860"/>
            <a:ext cx="7305524" cy="2395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892"/>
              </a:lnSpc>
            </a:pPr>
            <a:r>
              <a:rPr lang="en-US" sz="14208" b="1" spc="198" dirty="0">
                <a:solidFill>
                  <a:srgbClr val="000000"/>
                </a:solidFill>
                <a:latin typeface="Forte" panose="03060902040502070203" pitchFamily="66" charset="0"/>
                <a:ea typeface="Dancing Script Bold"/>
                <a:cs typeface="Dancing Script Bold"/>
                <a:sym typeface="Dancing Script Bold"/>
              </a:rPr>
              <a:t>Gardenia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8497" y="3212255"/>
            <a:ext cx="3795847" cy="657787"/>
            <a:chOff x="0" y="0"/>
            <a:chExt cx="999729" cy="173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9729" cy="173244"/>
            </a:xfrm>
            <a:custGeom>
              <a:avLst/>
              <a:gdLst/>
              <a:ahLst/>
              <a:cxnLst/>
              <a:rect l="l" t="t" r="r" b="b"/>
              <a:pathLst>
                <a:path w="999729" h="173244">
                  <a:moveTo>
                    <a:pt x="71385" y="0"/>
                  </a:moveTo>
                  <a:lnTo>
                    <a:pt x="928344" y="0"/>
                  </a:lnTo>
                  <a:cubicBezTo>
                    <a:pt x="967769" y="0"/>
                    <a:pt x="999729" y="31960"/>
                    <a:pt x="999729" y="71385"/>
                  </a:cubicBezTo>
                  <a:lnTo>
                    <a:pt x="999729" y="101859"/>
                  </a:lnTo>
                  <a:cubicBezTo>
                    <a:pt x="999729" y="120792"/>
                    <a:pt x="992208" y="138949"/>
                    <a:pt x="978821" y="152336"/>
                  </a:cubicBezTo>
                  <a:cubicBezTo>
                    <a:pt x="965434" y="165723"/>
                    <a:pt x="947277" y="173244"/>
                    <a:pt x="928344" y="173244"/>
                  </a:cubicBezTo>
                  <a:lnTo>
                    <a:pt x="71385" y="173244"/>
                  </a:lnTo>
                  <a:cubicBezTo>
                    <a:pt x="31960" y="173244"/>
                    <a:pt x="0" y="141284"/>
                    <a:pt x="0" y="101859"/>
                  </a:cubicBezTo>
                  <a:lnTo>
                    <a:pt x="0" y="71385"/>
                  </a:lnTo>
                  <a:cubicBezTo>
                    <a:pt x="0" y="52453"/>
                    <a:pt x="7521" y="34296"/>
                    <a:pt x="20908" y="20908"/>
                  </a:cubicBezTo>
                  <a:cubicBezTo>
                    <a:pt x="34296" y="7521"/>
                    <a:pt x="52453" y="0"/>
                    <a:pt x="71385" y="0"/>
                  </a:cubicBezTo>
                  <a:close/>
                </a:path>
              </a:pathLst>
            </a:custGeom>
            <a:solidFill>
              <a:srgbClr val="C2F3F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99729" cy="2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2808" b="1">
                  <a:solidFill>
                    <a:srgbClr val="302E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Problema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8497" y="5769811"/>
            <a:ext cx="3795847" cy="657787"/>
            <a:chOff x="0" y="0"/>
            <a:chExt cx="999729" cy="1732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9729" cy="173244"/>
            </a:xfrm>
            <a:custGeom>
              <a:avLst/>
              <a:gdLst/>
              <a:ahLst/>
              <a:cxnLst/>
              <a:rect l="l" t="t" r="r" b="b"/>
              <a:pathLst>
                <a:path w="999729" h="173244">
                  <a:moveTo>
                    <a:pt x="71385" y="0"/>
                  </a:moveTo>
                  <a:lnTo>
                    <a:pt x="928344" y="0"/>
                  </a:lnTo>
                  <a:cubicBezTo>
                    <a:pt x="967769" y="0"/>
                    <a:pt x="999729" y="31960"/>
                    <a:pt x="999729" y="71385"/>
                  </a:cubicBezTo>
                  <a:lnTo>
                    <a:pt x="999729" y="101859"/>
                  </a:lnTo>
                  <a:cubicBezTo>
                    <a:pt x="999729" y="120792"/>
                    <a:pt x="992208" y="138949"/>
                    <a:pt x="978821" y="152336"/>
                  </a:cubicBezTo>
                  <a:cubicBezTo>
                    <a:pt x="965434" y="165723"/>
                    <a:pt x="947277" y="173244"/>
                    <a:pt x="928344" y="173244"/>
                  </a:cubicBezTo>
                  <a:lnTo>
                    <a:pt x="71385" y="173244"/>
                  </a:lnTo>
                  <a:cubicBezTo>
                    <a:pt x="31960" y="173244"/>
                    <a:pt x="0" y="141284"/>
                    <a:pt x="0" y="101859"/>
                  </a:cubicBezTo>
                  <a:lnTo>
                    <a:pt x="0" y="71385"/>
                  </a:lnTo>
                  <a:cubicBezTo>
                    <a:pt x="0" y="52453"/>
                    <a:pt x="7521" y="34296"/>
                    <a:pt x="20908" y="20908"/>
                  </a:cubicBezTo>
                  <a:cubicBezTo>
                    <a:pt x="34296" y="7521"/>
                    <a:pt x="52453" y="0"/>
                    <a:pt x="71385" y="0"/>
                  </a:cubicBezTo>
                  <a:close/>
                </a:path>
              </a:pathLst>
            </a:custGeom>
            <a:solidFill>
              <a:srgbClr val="C2F3F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99729" cy="2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2808" b="1">
                  <a:solidFill>
                    <a:srgbClr val="302E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Solución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88497" y="6716160"/>
            <a:ext cx="9837521" cy="174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646" lvl="1" indent="-270823" algn="just">
              <a:lnSpc>
                <a:spcPts val="3512"/>
              </a:lnSpc>
              <a:buFont typeface="Arial"/>
              <a:buChar char="•"/>
            </a:pPr>
            <a:r>
              <a:rPr lang="en-US" sz="2508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Desarrollo de Gardenia, una </a:t>
            </a:r>
            <a:r>
              <a:rPr lang="en-US" sz="2508" b="1">
                <a:solidFill>
                  <a:srgbClr val="30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 móvil de comercio electrónico que conecta a comerciantes con consumidore</a:t>
            </a:r>
            <a:r>
              <a:rPr lang="en-US" sz="2508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s de manera efectiva.</a:t>
            </a:r>
          </a:p>
          <a:p>
            <a:pPr algn="just">
              <a:lnSpc>
                <a:spcPts val="3512"/>
              </a:lnSpc>
            </a:pPr>
            <a:endParaRPr lang="en-US" sz="2508">
              <a:solidFill>
                <a:srgbClr val="302E2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Freeform 9"/>
          <p:cNvSpPr/>
          <p:nvPr/>
        </p:nvSpPr>
        <p:spPr>
          <a:xfrm rot="-3244981">
            <a:off x="7152708" y="-4898032"/>
            <a:ext cx="6619778" cy="8486895"/>
          </a:xfrm>
          <a:custGeom>
            <a:avLst/>
            <a:gdLst/>
            <a:ahLst/>
            <a:cxnLst/>
            <a:rect l="l" t="t" r="r" b="b"/>
            <a:pathLst>
              <a:path w="6619778" h="8486895">
                <a:moveTo>
                  <a:pt x="0" y="0"/>
                </a:moveTo>
                <a:lnTo>
                  <a:pt x="6619779" y="0"/>
                </a:lnTo>
                <a:lnTo>
                  <a:pt x="6619779" y="8486895"/>
                </a:lnTo>
                <a:lnTo>
                  <a:pt x="0" y="8486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-1787488">
            <a:off x="-3309889" y="6896358"/>
            <a:ext cx="6619778" cy="8486895"/>
          </a:xfrm>
          <a:custGeom>
            <a:avLst/>
            <a:gdLst/>
            <a:ahLst/>
            <a:cxnLst/>
            <a:rect l="l" t="t" r="r" b="b"/>
            <a:pathLst>
              <a:path w="6619778" h="8486895">
                <a:moveTo>
                  <a:pt x="0" y="0"/>
                </a:moveTo>
                <a:lnTo>
                  <a:pt x="6619778" y="0"/>
                </a:lnTo>
                <a:lnTo>
                  <a:pt x="6619778" y="8486895"/>
                </a:lnTo>
                <a:lnTo>
                  <a:pt x="0" y="8486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rot="-7019144" flipH="1">
            <a:off x="7802622" y="-928965"/>
            <a:ext cx="1682736" cy="3224756"/>
          </a:xfrm>
          <a:custGeom>
            <a:avLst/>
            <a:gdLst/>
            <a:ahLst/>
            <a:cxnLst/>
            <a:rect l="l" t="t" r="r" b="b"/>
            <a:pathLst>
              <a:path w="1682736" h="3224756">
                <a:moveTo>
                  <a:pt x="1682736" y="0"/>
                </a:moveTo>
                <a:lnTo>
                  <a:pt x="0" y="0"/>
                </a:lnTo>
                <a:lnTo>
                  <a:pt x="0" y="3224756"/>
                </a:lnTo>
                <a:lnTo>
                  <a:pt x="1682736" y="3224756"/>
                </a:lnTo>
                <a:lnTo>
                  <a:pt x="16827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 rot="-1805127">
            <a:off x="240601" y="8513182"/>
            <a:ext cx="1123799" cy="2052271"/>
          </a:xfrm>
          <a:custGeom>
            <a:avLst/>
            <a:gdLst/>
            <a:ahLst/>
            <a:cxnLst/>
            <a:rect l="l" t="t" r="r" b="b"/>
            <a:pathLst>
              <a:path w="1123799" h="2052271">
                <a:moveTo>
                  <a:pt x="0" y="0"/>
                </a:moveTo>
                <a:lnTo>
                  <a:pt x="1123799" y="0"/>
                </a:lnTo>
                <a:lnTo>
                  <a:pt x="1123799" y="2052271"/>
                </a:lnTo>
                <a:lnTo>
                  <a:pt x="0" y="2052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 rot="5003503" flipH="1">
            <a:off x="151381" y="8950786"/>
            <a:ext cx="1754637" cy="3362546"/>
          </a:xfrm>
          <a:custGeom>
            <a:avLst/>
            <a:gdLst/>
            <a:ahLst/>
            <a:cxnLst/>
            <a:rect l="l" t="t" r="r" b="b"/>
            <a:pathLst>
              <a:path w="1754637" h="3362546">
                <a:moveTo>
                  <a:pt x="1754638" y="0"/>
                </a:moveTo>
                <a:lnTo>
                  <a:pt x="0" y="0"/>
                </a:lnTo>
                <a:lnTo>
                  <a:pt x="0" y="3362546"/>
                </a:lnTo>
                <a:lnTo>
                  <a:pt x="1754638" y="3362546"/>
                </a:lnTo>
                <a:lnTo>
                  <a:pt x="17546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 rot="10011755">
            <a:off x="9591438" y="-499167"/>
            <a:ext cx="1617438" cy="2169734"/>
          </a:xfrm>
          <a:custGeom>
            <a:avLst/>
            <a:gdLst/>
            <a:ahLst/>
            <a:cxnLst/>
            <a:rect l="l" t="t" r="r" b="b"/>
            <a:pathLst>
              <a:path w="1617438" h="2169734">
                <a:moveTo>
                  <a:pt x="0" y="0"/>
                </a:moveTo>
                <a:lnTo>
                  <a:pt x="1617438" y="0"/>
                </a:lnTo>
                <a:lnTo>
                  <a:pt x="1617438" y="2169734"/>
                </a:lnTo>
                <a:lnTo>
                  <a:pt x="0" y="21697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11808785" y="-480796"/>
            <a:ext cx="6853714" cy="10767796"/>
          </a:xfrm>
          <a:custGeom>
            <a:avLst/>
            <a:gdLst/>
            <a:ahLst/>
            <a:cxnLst/>
            <a:rect l="l" t="t" r="r" b="b"/>
            <a:pathLst>
              <a:path w="6853714" h="10767796">
                <a:moveTo>
                  <a:pt x="0" y="0"/>
                </a:moveTo>
                <a:lnTo>
                  <a:pt x="6853713" y="0"/>
                </a:lnTo>
                <a:lnTo>
                  <a:pt x="6853713" y="10767796"/>
                </a:lnTo>
                <a:lnTo>
                  <a:pt x="0" y="10767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36" r="-233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 rot="-892562">
            <a:off x="13711231" y="4926401"/>
            <a:ext cx="1939707" cy="3726411"/>
          </a:xfrm>
          <a:custGeom>
            <a:avLst/>
            <a:gdLst/>
            <a:ahLst/>
            <a:cxnLst/>
            <a:rect l="l" t="t" r="r" b="b"/>
            <a:pathLst>
              <a:path w="1939707" h="3726411">
                <a:moveTo>
                  <a:pt x="0" y="0"/>
                </a:moveTo>
                <a:lnTo>
                  <a:pt x="1939707" y="0"/>
                </a:lnTo>
                <a:lnTo>
                  <a:pt x="1939707" y="3726411"/>
                </a:lnTo>
                <a:lnTo>
                  <a:pt x="0" y="3726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43" b="-526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1288497" y="1456059"/>
            <a:ext cx="5536885" cy="1452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348"/>
              </a:lnSpc>
              <a:spcBef>
                <a:spcPct val="0"/>
              </a:spcBef>
            </a:pPr>
            <a:r>
              <a:rPr lang="en-US" sz="8947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Propuesta</a:t>
            </a:r>
            <a:endParaRPr lang="en-US" sz="8947" dirty="0">
              <a:solidFill>
                <a:srgbClr val="302E2E"/>
              </a:solidFill>
              <a:latin typeface="Forte" panose="03060902040502070203" pitchFamily="66" charset="0"/>
              <a:ea typeface="Bernier"/>
              <a:cs typeface="Bernier"/>
              <a:sym typeface="Berni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88497" y="4131539"/>
            <a:ext cx="9837521" cy="1362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2"/>
              </a:lnSpc>
              <a:spcBef>
                <a:spcPct val="0"/>
              </a:spcBef>
            </a:pPr>
            <a:r>
              <a:rPr lang="en-US" sz="2608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La falta de una</a:t>
            </a:r>
            <a:r>
              <a:rPr lang="en-US" sz="2608" b="1">
                <a:solidFill>
                  <a:srgbClr val="30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plataforma accesible y funcional para pequeños y medianos comerciantes</a:t>
            </a:r>
            <a:r>
              <a:rPr lang="en-US" sz="2608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 para vender sus productos en línea, de forma accesible para sus clientes.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56150">
            <a:off x="14627517" y="6186980"/>
            <a:ext cx="6122690" cy="7849603"/>
          </a:xfrm>
          <a:custGeom>
            <a:avLst/>
            <a:gdLst/>
            <a:ahLst/>
            <a:cxnLst/>
            <a:rect l="l" t="t" r="r" b="b"/>
            <a:pathLst>
              <a:path w="6122690" h="7849603">
                <a:moveTo>
                  <a:pt x="0" y="0"/>
                </a:moveTo>
                <a:lnTo>
                  <a:pt x="6122691" y="0"/>
                </a:lnTo>
                <a:lnTo>
                  <a:pt x="6122691" y="7849603"/>
                </a:lnTo>
                <a:lnTo>
                  <a:pt x="0" y="7849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5556150">
            <a:off x="-1790817" y="-4846131"/>
            <a:ext cx="6122690" cy="7849603"/>
          </a:xfrm>
          <a:custGeom>
            <a:avLst/>
            <a:gdLst/>
            <a:ahLst/>
            <a:cxnLst/>
            <a:rect l="l" t="t" r="r" b="b"/>
            <a:pathLst>
              <a:path w="6122690" h="7849603">
                <a:moveTo>
                  <a:pt x="0" y="0"/>
                </a:moveTo>
                <a:lnTo>
                  <a:pt x="6122690" y="0"/>
                </a:lnTo>
                <a:lnTo>
                  <a:pt x="6122690" y="7849603"/>
                </a:lnTo>
                <a:lnTo>
                  <a:pt x="0" y="7849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6065104">
            <a:off x="14349059" y="-4033594"/>
            <a:ext cx="5328336" cy="6831200"/>
          </a:xfrm>
          <a:custGeom>
            <a:avLst/>
            <a:gdLst/>
            <a:ahLst/>
            <a:cxnLst/>
            <a:rect l="l" t="t" r="r" b="b"/>
            <a:pathLst>
              <a:path w="5328336" h="6831200">
                <a:moveTo>
                  <a:pt x="0" y="0"/>
                </a:moveTo>
                <a:lnTo>
                  <a:pt x="5328336" y="0"/>
                </a:lnTo>
                <a:lnTo>
                  <a:pt x="5328336" y="6831200"/>
                </a:lnTo>
                <a:lnTo>
                  <a:pt x="0" y="683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4745338">
            <a:off x="15439007" y="-286485"/>
            <a:ext cx="2650707" cy="4005190"/>
          </a:xfrm>
          <a:custGeom>
            <a:avLst/>
            <a:gdLst/>
            <a:ahLst/>
            <a:cxnLst/>
            <a:rect l="l" t="t" r="r" b="b"/>
            <a:pathLst>
              <a:path w="2650707" h="4005190">
                <a:moveTo>
                  <a:pt x="0" y="0"/>
                </a:moveTo>
                <a:lnTo>
                  <a:pt x="2650707" y="0"/>
                </a:lnTo>
                <a:lnTo>
                  <a:pt x="2650707" y="4005190"/>
                </a:lnTo>
                <a:lnTo>
                  <a:pt x="0" y="400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6990513">
            <a:off x="-199184" y="-39077"/>
            <a:ext cx="2148548" cy="3014544"/>
          </a:xfrm>
          <a:custGeom>
            <a:avLst/>
            <a:gdLst/>
            <a:ahLst/>
            <a:cxnLst/>
            <a:rect l="l" t="t" r="r" b="b"/>
            <a:pathLst>
              <a:path w="2148548" h="3014544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8742781">
            <a:off x="14154224" y="-1634261"/>
            <a:ext cx="1353830" cy="3251557"/>
          </a:xfrm>
          <a:custGeom>
            <a:avLst/>
            <a:gdLst/>
            <a:ahLst/>
            <a:cxnLst/>
            <a:rect l="l" t="t" r="r" b="b"/>
            <a:pathLst>
              <a:path w="1353830" h="3251557">
                <a:moveTo>
                  <a:pt x="0" y="0"/>
                </a:moveTo>
                <a:lnTo>
                  <a:pt x="1353830" y="0"/>
                </a:lnTo>
                <a:lnTo>
                  <a:pt x="1353830" y="3251557"/>
                </a:lnTo>
                <a:lnTo>
                  <a:pt x="0" y="32515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9425835">
            <a:off x="2250531" y="-1101767"/>
            <a:ext cx="2957873" cy="2957873"/>
          </a:xfrm>
          <a:custGeom>
            <a:avLst/>
            <a:gdLst/>
            <a:ahLst/>
            <a:cxnLst/>
            <a:rect l="l" t="t" r="r" b="b"/>
            <a:pathLst>
              <a:path w="2957873" h="2957873">
                <a:moveTo>
                  <a:pt x="0" y="0"/>
                </a:moveTo>
                <a:lnTo>
                  <a:pt x="2957872" y="0"/>
                </a:lnTo>
                <a:lnTo>
                  <a:pt x="2957872" y="2957873"/>
                </a:lnTo>
                <a:lnTo>
                  <a:pt x="0" y="2957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3552575" y="3729939"/>
            <a:ext cx="2259253" cy="2335694"/>
          </a:xfrm>
          <a:custGeom>
            <a:avLst/>
            <a:gdLst/>
            <a:ahLst/>
            <a:cxnLst/>
            <a:rect l="l" t="t" r="r" b="b"/>
            <a:pathLst>
              <a:path w="2259253" h="2335694">
                <a:moveTo>
                  <a:pt x="0" y="0"/>
                </a:moveTo>
                <a:lnTo>
                  <a:pt x="2259253" y="0"/>
                </a:lnTo>
                <a:lnTo>
                  <a:pt x="2259253" y="2335695"/>
                </a:lnTo>
                <a:lnTo>
                  <a:pt x="0" y="23356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0" name="Group 10"/>
          <p:cNvGrpSpPr/>
          <p:nvPr/>
        </p:nvGrpSpPr>
        <p:grpSpPr>
          <a:xfrm>
            <a:off x="7707303" y="3809972"/>
            <a:ext cx="2259253" cy="2335694"/>
            <a:chOff x="0" y="0"/>
            <a:chExt cx="3012338" cy="31142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12338" cy="3114259"/>
            </a:xfrm>
            <a:custGeom>
              <a:avLst/>
              <a:gdLst/>
              <a:ahLst/>
              <a:cxnLst/>
              <a:rect l="l" t="t" r="r" b="b"/>
              <a:pathLst>
                <a:path w="3012338" h="3114259">
                  <a:moveTo>
                    <a:pt x="0" y="0"/>
                  </a:moveTo>
                  <a:lnTo>
                    <a:pt x="3012338" y="0"/>
                  </a:lnTo>
                  <a:lnTo>
                    <a:pt x="3012338" y="3114259"/>
                  </a:lnTo>
                  <a:lnTo>
                    <a:pt x="0" y="3114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61111" y="617497"/>
              <a:ext cx="1690116" cy="1736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51"/>
                </a:lnSpc>
                <a:spcBef>
                  <a:spcPct val="0"/>
                </a:spcBef>
              </a:pPr>
              <a:r>
                <a:rPr lang="en-US" sz="7863">
                  <a:solidFill>
                    <a:srgbClr val="302E2E"/>
                  </a:solidFill>
                  <a:latin typeface="Bernier"/>
                  <a:ea typeface="Bernier"/>
                  <a:cs typeface="Bernier"/>
                  <a:sym typeface="Bernier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88258" y="3809972"/>
            <a:ext cx="2259253" cy="2335694"/>
            <a:chOff x="0" y="0"/>
            <a:chExt cx="3012338" cy="31142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12338" cy="3114259"/>
            </a:xfrm>
            <a:custGeom>
              <a:avLst/>
              <a:gdLst/>
              <a:ahLst/>
              <a:cxnLst/>
              <a:rect l="l" t="t" r="r" b="b"/>
              <a:pathLst>
                <a:path w="3012338" h="3114259">
                  <a:moveTo>
                    <a:pt x="0" y="0"/>
                  </a:moveTo>
                  <a:lnTo>
                    <a:pt x="3012338" y="0"/>
                  </a:lnTo>
                  <a:lnTo>
                    <a:pt x="3012338" y="3114259"/>
                  </a:lnTo>
                  <a:lnTo>
                    <a:pt x="0" y="3114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61111" y="617497"/>
              <a:ext cx="1690116" cy="1736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51"/>
                </a:lnSpc>
                <a:spcBef>
                  <a:spcPct val="0"/>
                </a:spcBef>
              </a:pPr>
              <a:r>
                <a:rPr lang="en-US" sz="7863">
                  <a:solidFill>
                    <a:srgbClr val="302E2E"/>
                  </a:solidFill>
                  <a:latin typeface="Bernier"/>
                  <a:ea typeface="Bernier"/>
                  <a:cs typeface="Bernier"/>
                  <a:sym typeface="Bernier"/>
                </a:rPr>
                <a:t>03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4055189">
            <a:off x="-1534264" y="8249987"/>
            <a:ext cx="3782972" cy="4849964"/>
          </a:xfrm>
          <a:custGeom>
            <a:avLst/>
            <a:gdLst/>
            <a:ahLst/>
            <a:cxnLst/>
            <a:rect l="l" t="t" r="r" b="b"/>
            <a:pathLst>
              <a:path w="3782972" h="4849964">
                <a:moveTo>
                  <a:pt x="0" y="0"/>
                </a:moveTo>
                <a:lnTo>
                  <a:pt x="3782972" y="0"/>
                </a:lnTo>
                <a:lnTo>
                  <a:pt x="3782972" y="4849964"/>
                </a:lnTo>
                <a:lnTo>
                  <a:pt x="0" y="484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7" name="Freeform 17"/>
          <p:cNvSpPr/>
          <p:nvPr/>
        </p:nvSpPr>
        <p:spPr>
          <a:xfrm>
            <a:off x="15543914" y="7787568"/>
            <a:ext cx="3519157" cy="3519157"/>
          </a:xfrm>
          <a:custGeom>
            <a:avLst/>
            <a:gdLst/>
            <a:ahLst/>
            <a:cxnLst/>
            <a:rect l="l" t="t" r="r" b="b"/>
            <a:pathLst>
              <a:path w="3519157" h="3519157">
                <a:moveTo>
                  <a:pt x="0" y="0"/>
                </a:moveTo>
                <a:lnTo>
                  <a:pt x="3519157" y="0"/>
                </a:lnTo>
                <a:lnTo>
                  <a:pt x="3519157" y="3519157"/>
                </a:lnTo>
                <a:lnTo>
                  <a:pt x="0" y="35191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TextBox 18"/>
          <p:cNvSpPr txBox="1"/>
          <p:nvPr/>
        </p:nvSpPr>
        <p:spPr>
          <a:xfrm>
            <a:off x="4048408" y="4157344"/>
            <a:ext cx="1267587" cy="133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51"/>
              </a:lnSpc>
              <a:spcBef>
                <a:spcPct val="0"/>
              </a:spcBef>
            </a:pPr>
            <a:r>
              <a:rPr lang="en-US" sz="7863">
                <a:solidFill>
                  <a:srgbClr val="302E2E"/>
                </a:solidFill>
                <a:latin typeface="Bernier"/>
                <a:ea typeface="Bernier"/>
                <a:cs typeface="Bernier"/>
                <a:sym typeface="Bernier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53292" y="1934486"/>
            <a:ext cx="10581416" cy="10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35"/>
              </a:lnSpc>
              <a:spcBef>
                <a:spcPct val="0"/>
              </a:spcBef>
            </a:pPr>
            <a:r>
              <a:rPr lang="en-US" sz="6474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Principales</a:t>
            </a:r>
            <a:r>
              <a:rPr lang="en-US" sz="6474" dirty="0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 </a:t>
            </a:r>
            <a:r>
              <a:rPr lang="en-US" sz="6474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caracteristicas</a:t>
            </a:r>
            <a:endParaRPr lang="en-US" sz="6474" dirty="0">
              <a:solidFill>
                <a:srgbClr val="302E2E"/>
              </a:solidFill>
              <a:latin typeface="Forte" panose="03060902040502070203" pitchFamily="66" charset="0"/>
              <a:ea typeface="Bernier"/>
              <a:cs typeface="Bernier"/>
              <a:sym typeface="Berni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08312" y="6803134"/>
            <a:ext cx="2680250" cy="100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Registro, Inicio de sesión y gestión de perfiles de usuario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63018" y="6803134"/>
            <a:ext cx="2947823" cy="66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Navegación de productos por diferentes categorías.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53080" y="6803134"/>
            <a:ext cx="3129608" cy="135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Añadir, actualizar y eliminar productos del carrito, con visualización del total y descuentos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90726" y="6218034"/>
            <a:ext cx="3515423" cy="48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2809" b="1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Gestión de Usuarios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56108" y="6218034"/>
            <a:ext cx="4161643" cy="48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2809" b="1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Catalogo de Productos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67710" y="6218034"/>
            <a:ext cx="3900348" cy="48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2809" b="1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Carrito de Compras.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3381" y="1344370"/>
            <a:ext cx="9404166" cy="1182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62"/>
              </a:lnSpc>
              <a:spcBef>
                <a:spcPct val="0"/>
              </a:spcBef>
            </a:pP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Propuesta</a:t>
            </a:r>
            <a:r>
              <a:rPr lang="en-US" sz="7001" dirty="0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 de </a:t>
            </a: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Producto</a:t>
            </a:r>
            <a:endParaRPr lang="en-US" sz="7001" dirty="0">
              <a:solidFill>
                <a:srgbClr val="302E2E"/>
              </a:solidFill>
              <a:latin typeface="Forte" panose="03060902040502070203" pitchFamily="66" charset="0"/>
              <a:ea typeface="Bernier"/>
              <a:cs typeface="Bernier"/>
              <a:sym typeface="Bernier"/>
            </a:endParaRPr>
          </a:p>
        </p:txBody>
      </p:sp>
      <p:sp>
        <p:nvSpPr>
          <p:cNvPr id="3" name="Freeform 3"/>
          <p:cNvSpPr/>
          <p:nvPr/>
        </p:nvSpPr>
        <p:spPr>
          <a:xfrm rot="-5556150">
            <a:off x="-1790817" y="-4846131"/>
            <a:ext cx="6122690" cy="7849603"/>
          </a:xfrm>
          <a:custGeom>
            <a:avLst/>
            <a:gdLst/>
            <a:ahLst/>
            <a:cxnLst/>
            <a:rect l="l" t="t" r="r" b="b"/>
            <a:pathLst>
              <a:path w="6122690" h="7849603">
                <a:moveTo>
                  <a:pt x="0" y="0"/>
                </a:moveTo>
                <a:lnTo>
                  <a:pt x="6122690" y="0"/>
                </a:lnTo>
                <a:lnTo>
                  <a:pt x="6122690" y="7849603"/>
                </a:lnTo>
                <a:lnTo>
                  <a:pt x="0" y="7849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6065104">
            <a:off x="72244" y="7734520"/>
            <a:ext cx="7092941" cy="9093514"/>
          </a:xfrm>
          <a:custGeom>
            <a:avLst/>
            <a:gdLst/>
            <a:ahLst/>
            <a:cxnLst/>
            <a:rect l="l" t="t" r="r" b="b"/>
            <a:pathLst>
              <a:path w="7092941" h="9093514">
                <a:moveTo>
                  <a:pt x="0" y="0"/>
                </a:moveTo>
                <a:lnTo>
                  <a:pt x="7092941" y="0"/>
                </a:lnTo>
                <a:lnTo>
                  <a:pt x="7092941" y="9093514"/>
                </a:lnTo>
                <a:lnTo>
                  <a:pt x="0" y="9093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4729375">
            <a:off x="-450264" y="8583693"/>
            <a:ext cx="2650707" cy="4005190"/>
          </a:xfrm>
          <a:custGeom>
            <a:avLst/>
            <a:gdLst/>
            <a:ahLst/>
            <a:cxnLst/>
            <a:rect l="l" t="t" r="r" b="b"/>
            <a:pathLst>
              <a:path w="2650707" h="4005190">
                <a:moveTo>
                  <a:pt x="0" y="0"/>
                </a:moveTo>
                <a:lnTo>
                  <a:pt x="2650708" y="0"/>
                </a:lnTo>
                <a:lnTo>
                  <a:pt x="2650708" y="4005189"/>
                </a:lnTo>
                <a:lnTo>
                  <a:pt x="0" y="4005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6990513">
            <a:off x="-199184" y="-39077"/>
            <a:ext cx="2148548" cy="3014544"/>
          </a:xfrm>
          <a:custGeom>
            <a:avLst/>
            <a:gdLst/>
            <a:ahLst/>
            <a:cxnLst/>
            <a:rect l="l" t="t" r="r" b="b"/>
            <a:pathLst>
              <a:path w="2148548" h="3014544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388166">
            <a:off x="3797586" y="8963803"/>
            <a:ext cx="1353830" cy="3251557"/>
          </a:xfrm>
          <a:custGeom>
            <a:avLst/>
            <a:gdLst/>
            <a:ahLst/>
            <a:cxnLst/>
            <a:rect l="l" t="t" r="r" b="b"/>
            <a:pathLst>
              <a:path w="1353830" h="3251557">
                <a:moveTo>
                  <a:pt x="0" y="0"/>
                </a:moveTo>
                <a:lnTo>
                  <a:pt x="1353830" y="0"/>
                </a:lnTo>
                <a:lnTo>
                  <a:pt x="1353830" y="3251557"/>
                </a:lnTo>
                <a:lnTo>
                  <a:pt x="0" y="32515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9425835">
            <a:off x="2250531" y="-1101767"/>
            <a:ext cx="2957873" cy="2957873"/>
          </a:xfrm>
          <a:custGeom>
            <a:avLst/>
            <a:gdLst/>
            <a:ahLst/>
            <a:cxnLst/>
            <a:rect l="l" t="t" r="r" b="b"/>
            <a:pathLst>
              <a:path w="2957873" h="2957873">
                <a:moveTo>
                  <a:pt x="0" y="0"/>
                </a:moveTo>
                <a:lnTo>
                  <a:pt x="2957872" y="0"/>
                </a:lnTo>
                <a:lnTo>
                  <a:pt x="2957872" y="2957873"/>
                </a:lnTo>
                <a:lnTo>
                  <a:pt x="0" y="2957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4260544" y="0"/>
            <a:ext cx="3519157" cy="3519157"/>
          </a:xfrm>
          <a:custGeom>
            <a:avLst/>
            <a:gdLst/>
            <a:ahLst/>
            <a:cxnLst/>
            <a:rect l="l" t="t" r="r" b="b"/>
            <a:pathLst>
              <a:path w="3519157" h="3519157">
                <a:moveTo>
                  <a:pt x="0" y="0"/>
                </a:moveTo>
                <a:lnTo>
                  <a:pt x="3519157" y="0"/>
                </a:lnTo>
                <a:lnTo>
                  <a:pt x="3519157" y="3519157"/>
                </a:lnTo>
                <a:lnTo>
                  <a:pt x="0" y="35191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0" name="Group 10"/>
          <p:cNvGrpSpPr/>
          <p:nvPr/>
        </p:nvGrpSpPr>
        <p:grpSpPr>
          <a:xfrm>
            <a:off x="13745552" y="3858313"/>
            <a:ext cx="4034149" cy="4530055"/>
            <a:chOff x="0" y="0"/>
            <a:chExt cx="1062492" cy="11931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2492" cy="1193101"/>
            </a:xfrm>
            <a:custGeom>
              <a:avLst/>
              <a:gdLst/>
              <a:ahLst/>
              <a:cxnLst/>
              <a:rect l="l" t="t" r="r" b="b"/>
              <a:pathLst>
                <a:path w="1062492" h="1193101">
                  <a:moveTo>
                    <a:pt x="97874" y="0"/>
                  </a:moveTo>
                  <a:lnTo>
                    <a:pt x="964618" y="0"/>
                  </a:lnTo>
                  <a:cubicBezTo>
                    <a:pt x="990576" y="0"/>
                    <a:pt x="1015470" y="10312"/>
                    <a:pt x="1033825" y="28667"/>
                  </a:cubicBezTo>
                  <a:cubicBezTo>
                    <a:pt x="1052180" y="47022"/>
                    <a:pt x="1062492" y="71916"/>
                    <a:pt x="1062492" y="97874"/>
                  </a:cubicBezTo>
                  <a:lnTo>
                    <a:pt x="1062492" y="1095227"/>
                  </a:lnTo>
                  <a:cubicBezTo>
                    <a:pt x="1062492" y="1121185"/>
                    <a:pt x="1052180" y="1146079"/>
                    <a:pt x="1033825" y="1164434"/>
                  </a:cubicBezTo>
                  <a:cubicBezTo>
                    <a:pt x="1015470" y="1182789"/>
                    <a:pt x="990576" y="1193101"/>
                    <a:pt x="964618" y="1193101"/>
                  </a:cubicBezTo>
                  <a:lnTo>
                    <a:pt x="97874" y="1193101"/>
                  </a:lnTo>
                  <a:cubicBezTo>
                    <a:pt x="71916" y="1193101"/>
                    <a:pt x="47022" y="1182789"/>
                    <a:pt x="28667" y="1164434"/>
                  </a:cubicBezTo>
                  <a:cubicBezTo>
                    <a:pt x="10312" y="1146079"/>
                    <a:pt x="0" y="1121185"/>
                    <a:pt x="0" y="1095227"/>
                  </a:cubicBezTo>
                  <a:lnTo>
                    <a:pt x="0" y="97874"/>
                  </a:lnTo>
                  <a:cubicBezTo>
                    <a:pt x="0" y="71916"/>
                    <a:pt x="10312" y="47022"/>
                    <a:pt x="28667" y="28667"/>
                  </a:cubicBezTo>
                  <a:cubicBezTo>
                    <a:pt x="47022" y="10312"/>
                    <a:pt x="71916" y="0"/>
                    <a:pt x="97874" y="0"/>
                  </a:cubicBezTo>
                  <a:close/>
                </a:path>
              </a:pathLst>
            </a:custGeom>
            <a:solidFill>
              <a:srgbClr val="FFD2F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47650"/>
              <a:ext cx="1062492" cy="144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3035596"/>
            <a:ext cx="11078847" cy="4626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6872" lvl="1" indent="-398436" algn="just">
              <a:lnSpc>
                <a:spcPts val="5167"/>
              </a:lnSpc>
              <a:buFont typeface="Arial"/>
              <a:buChar char="•"/>
            </a:pPr>
            <a:r>
              <a:rPr lang="es-CL" sz="3690" dirty="0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Gardenia es una</a:t>
            </a:r>
            <a:r>
              <a:rPr lang="es-CL" sz="3690" b="1" dirty="0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solución moderna y adaptable</a:t>
            </a:r>
            <a:r>
              <a:rPr lang="es-CL" sz="3690" dirty="0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 a las </a:t>
            </a:r>
            <a:r>
              <a:rPr lang="es-CL" sz="3690" b="1" dirty="0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necesidades del negocio.</a:t>
            </a:r>
          </a:p>
          <a:p>
            <a:pPr marL="796872" lvl="1" indent="-398436" algn="just">
              <a:lnSpc>
                <a:spcPts val="5167"/>
              </a:lnSpc>
              <a:buFont typeface="Arial"/>
              <a:buChar char="•"/>
            </a:pPr>
            <a:r>
              <a:rPr lang="es-CL" sz="3690" dirty="0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La </a:t>
            </a:r>
            <a:r>
              <a:rPr lang="es-CL" sz="3690" b="1" dirty="0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interfaz de usuario es intuitiva</a:t>
            </a:r>
            <a:r>
              <a:rPr lang="es-CL" sz="3690" dirty="0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, facilitando la administración de catálogo de productos como la experiencia de compra para los usuarios </a:t>
            </a:r>
          </a:p>
          <a:p>
            <a:pPr marL="796872" lvl="1" indent="-398436" algn="just">
              <a:lnSpc>
                <a:spcPts val="5167"/>
              </a:lnSpc>
              <a:buFont typeface="Arial"/>
              <a:buChar char="•"/>
            </a:pPr>
            <a:r>
              <a:rPr lang="es-CL" sz="3690" dirty="0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Utiliza las tecnologías de IONIC / Angular y servicios de </a:t>
            </a:r>
            <a:r>
              <a:rPr lang="es-CL" sz="3690" dirty="0" err="1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FireBase</a:t>
            </a:r>
            <a:r>
              <a:rPr lang="es-CL" sz="3690" dirty="0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 como Autentificación y </a:t>
            </a:r>
            <a:r>
              <a:rPr lang="es-CL" sz="3690" dirty="0" err="1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FireStore</a:t>
            </a:r>
            <a:endParaRPr lang="es-CL" sz="3690" dirty="0">
              <a:solidFill>
                <a:srgbClr val="040505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260544" y="5295723"/>
            <a:ext cx="3254580" cy="290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1"/>
              </a:lnSpc>
              <a:spcBef>
                <a:spcPct val="0"/>
              </a:spcBef>
            </a:pPr>
            <a:r>
              <a:rPr lang="en-US" sz="2772">
                <a:solidFill>
                  <a:srgbClr val="040505"/>
                </a:solidFill>
                <a:latin typeface="Cocomat Pro"/>
                <a:ea typeface="Cocomat Pro"/>
                <a:cs typeface="Cocomat Pro"/>
                <a:sym typeface="Cocomat Pro"/>
              </a:rPr>
              <a:t>Interfaz sencilla y elegante que te ayudara a potenciar su negocio, facilitando la venta online.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745552" y="3858313"/>
            <a:ext cx="4034149" cy="1061998"/>
            <a:chOff x="0" y="0"/>
            <a:chExt cx="1062492" cy="2797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62492" cy="279703"/>
            </a:xfrm>
            <a:custGeom>
              <a:avLst/>
              <a:gdLst/>
              <a:ahLst/>
              <a:cxnLst/>
              <a:rect l="l" t="t" r="r" b="b"/>
              <a:pathLst>
                <a:path w="1062492" h="279703">
                  <a:moveTo>
                    <a:pt x="97874" y="0"/>
                  </a:moveTo>
                  <a:lnTo>
                    <a:pt x="964618" y="0"/>
                  </a:lnTo>
                  <a:cubicBezTo>
                    <a:pt x="990576" y="0"/>
                    <a:pt x="1015470" y="10312"/>
                    <a:pt x="1033825" y="28667"/>
                  </a:cubicBezTo>
                  <a:cubicBezTo>
                    <a:pt x="1052180" y="47022"/>
                    <a:pt x="1062492" y="71916"/>
                    <a:pt x="1062492" y="97874"/>
                  </a:cubicBezTo>
                  <a:lnTo>
                    <a:pt x="1062492" y="181829"/>
                  </a:lnTo>
                  <a:cubicBezTo>
                    <a:pt x="1062492" y="207787"/>
                    <a:pt x="1052180" y="232682"/>
                    <a:pt x="1033825" y="251036"/>
                  </a:cubicBezTo>
                  <a:cubicBezTo>
                    <a:pt x="1015470" y="269391"/>
                    <a:pt x="990576" y="279703"/>
                    <a:pt x="964618" y="279703"/>
                  </a:cubicBezTo>
                  <a:lnTo>
                    <a:pt x="97874" y="279703"/>
                  </a:lnTo>
                  <a:cubicBezTo>
                    <a:pt x="71916" y="279703"/>
                    <a:pt x="47022" y="269391"/>
                    <a:pt x="28667" y="251036"/>
                  </a:cubicBezTo>
                  <a:cubicBezTo>
                    <a:pt x="10312" y="232682"/>
                    <a:pt x="0" y="207787"/>
                    <a:pt x="0" y="181829"/>
                  </a:cubicBezTo>
                  <a:lnTo>
                    <a:pt x="0" y="97874"/>
                  </a:lnTo>
                  <a:cubicBezTo>
                    <a:pt x="0" y="71916"/>
                    <a:pt x="10312" y="47022"/>
                    <a:pt x="28667" y="28667"/>
                  </a:cubicBezTo>
                  <a:cubicBezTo>
                    <a:pt x="47022" y="10312"/>
                    <a:pt x="71916" y="0"/>
                    <a:pt x="97874" y="0"/>
                  </a:cubicBezTo>
                  <a:close/>
                </a:path>
              </a:pathLst>
            </a:custGeom>
            <a:solidFill>
              <a:srgbClr val="04050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47650"/>
              <a:ext cx="1062492" cy="527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45552" y="4289336"/>
            <a:ext cx="4034149" cy="854164"/>
            <a:chOff x="0" y="0"/>
            <a:chExt cx="913960" cy="1935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3960" cy="193516"/>
            </a:xfrm>
            <a:custGeom>
              <a:avLst/>
              <a:gdLst/>
              <a:ahLst/>
              <a:cxnLst/>
              <a:rect l="l" t="t" r="r" b="b"/>
              <a:pathLst>
                <a:path w="913960" h="193516">
                  <a:moveTo>
                    <a:pt x="21110" y="0"/>
                  </a:moveTo>
                  <a:lnTo>
                    <a:pt x="892850" y="0"/>
                  </a:lnTo>
                  <a:cubicBezTo>
                    <a:pt x="898449" y="0"/>
                    <a:pt x="903818" y="2224"/>
                    <a:pt x="907777" y="6183"/>
                  </a:cubicBezTo>
                  <a:cubicBezTo>
                    <a:pt x="911736" y="10142"/>
                    <a:pt x="913960" y="15511"/>
                    <a:pt x="913960" y="21110"/>
                  </a:cubicBezTo>
                  <a:lnTo>
                    <a:pt x="913960" y="172406"/>
                  </a:lnTo>
                  <a:cubicBezTo>
                    <a:pt x="913960" y="184064"/>
                    <a:pt x="904509" y="193516"/>
                    <a:pt x="892850" y="193516"/>
                  </a:cubicBezTo>
                  <a:lnTo>
                    <a:pt x="21110" y="193516"/>
                  </a:lnTo>
                  <a:cubicBezTo>
                    <a:pt x="15511" y="193516"/>
                    <a:pt x="10142" y="191292"/>
                    <a:pt x="6183" y="187333"/>
                  </a:cubicBezTo>
                  <a:cubicBezTo>
                    <a:pt x="2224" y="183374"/>
                    <a:pt x="0" y="178004"/>
                    <a:pt x="0" y="172406"/>
                  </a:cubicBezTo>
                  <a:lnTo>
                    <a:pt x="0" y="21110"/>
                  </a:lnTo>
                  <a:cubicBezTo>
                    <a:pt x="0" y="15511"/>
                    <a:pt x="2224" y="10142"/>
                    <a:pt x="6183" y="6183"/>
                  </a:cubicBezTo>
                  <a:cubicBezTo>
                    <a:pt x="10142" y="2224"/>
                    <a:pt x="15511" y="0"/>
                    <a:pt x="2111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913960" cy="269716"/>
            </a:xfrm>
            <a:prstGeom prst="rect">
              <a:avLst/>
            </a:prstGeom>
          </p:spPr>
          <p:txBody>
            <a:bodyPr lIns="31504" tIns="31504" rIns="31504" bIns="31504" rtlCol="0" anchor="ctr"/>
            <a:lstStyle/>
            <a:p>
              <a:pPr algn="ctr">
                <a:lnSpc>
                  <a:spcPts val="556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745552" y="3902749"/>
            <a:ext cx="4034149" cy="1017561"/>
            <a:chOff x="0" y="0"/>
            <a:chExt cx="913960" cy="2305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13960" cy="230534"/>
            </a:xfrm>
            <a:custGeom>
              <a:avLst/>
              <a:gdLst/>
              <a:ahLst/>
              <a:cxnLst/>
              <a:rect l="l" t="t" r="r" b="b"/>
              <a:pathLst>
                <a:path w="913960" h="230534">
                  <a:moveTo>
                    <a:pt x="21110" y="0"/>
                  </a:moveTo>
                  <a:lnTo>
                    <a:pt x="892850" y="0"/>
                  </a:lnTo>
                  <a:cubicBezTo>
                    <a:pt x="898449" y="0"/>
                    <a:pt x="903818" y="2224"/>
                    <a:pt x="907777" y="6183"/>
                  </a:cubicBezTo>
                  <a:cubicBezTo>
                    <a:pt x="911736" y="10142"/>
                    <a:pt x="913960" y="15511"/>
                    <a:pt x="913960" y="21110"/>
                  </a:cubicBezTo>
                  <a:lnTo>
                    <a:pt x="913960" y="209424"/>
                  </a:lnTo>
                  <a:cubicBezTo>
                    <a:pt x="913960" y="215023"/>
                    <a:pt x="911736" y="220393"/>
                    <a:pt x="907777" y="224351"/>
                  </a:cubicBezTo>
                  <a:cubicBezTo>
                    <a:pt x="903818" y="228310"/>
                    <a:pt x="898449" y="230534"/>
                    <a:pt x="892850" y="230534"/>
                  </a:cubicBezTo>
                  <a:lnTo>
                    <a:pt x="21110" y="230534"/>
                  </a:lnTo>
                  <a:cubicBezTo>
                    <a:pt x="15511" y="230534"/>
                    <a:pt x="10142" y="228310"/>
                    <a:pt x="6183" y="224351"/>
                  </a:cubicBezTo>
                  <a:cubicBezTo>
                    <a:pt x="2224" y="220393"/>
                    <a:pt x="0" y="215023"/>
                    <a:pt x="0" y="209424"/>
                  </a:cubicBezTo>
                  <a:lnTo>
                    <a:pt x="0" y="21110"/>
                  </a:lnTo>
                  <a:cubicBezTo>
                    <a:pt x="0" y="15511"/>
                    <a:pt x="2224" y="10142"/>
                    <a:pt x="6183" y="6183"/>
                  </a:cubicBezTo>
                  <a:cubicBezTo>
                    <a:pt x="10142" y="2224"/>
                    <a:pt x="15511" y="0"/>
                    <a:pt x="211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913960" cy="325784"/>
            </a:xfrm>
            <a:prstGeom prst="rect">
              <a:avLst/>
            </a:prstGeom>
          </p:spPr>
          <p:txBody>
            <a:bodyPr lIns="31504" tIns="31504" rIns="31504" bIns="31504" rtlCol="0" anchor="ctr"/>
            <a:lstStyle/>
            <a:p>
              <a:pPr algn="ctr">
                <a:lnSpc>
                  <a:spcPts val="6689"/>
                </a:lnSpc>
                <a:spcBef>
                  <a:spcPct val="0"/>
                </a:spcBef>
              </a:pPr>
              <a:r>
                <a:rPr lang="en-US" sz="4778" b="1" spc="640">
                  <a:solidFill>
                    <a:srgbClr val="FFFDF8"/>
                  </a:solidFill>
                  <a:latin typeface="Dancing Script Bold"/>
                  <a:ea typeface="Dancing Script Bold"/>
                  <a:cs typeface="Dancing Script Bold"/>
                  <a:sym typeface="Dancing Script Bold"/>
                </a:rPr>
                <a:t>Gardenia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998" y="857176"/>
            <a:ext cx="16654420" cy="8786256"/>
            <a:chOff x="0" y="0"/>
            <a:chExt cx="4386349" cy="2314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6349" cy="2314076"/>
            </a:xfrm>
            <a:custGeom>
              <a:avLst/>
              <a:gdLst/>
              <a:ahLst/>
              <a:cxnLst/>
              <a:rect l="l" t="t" r="r" b="b"/>
              <a:pathLst>
                <a:path w="4386349" h="2314076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422196">
            <a:off x="14100194" y="8872312"/>
            <a:ext cx="1621701" cy="2450372"/>
          </a:xfrm>
          <a:custGeom>
            <a:avLst/>
            <a:gdLst/>
            <a:ahLst/>
            <a:cxnLst/>
            <a:rect l="l" t="t" r="r" b="b"/>
            <a:pathLst>
              <a:path w="1621701" h="2450372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8252939">
            <a:off x="2374370" y="-994302"/>
            <a:ext cx="2005171" cy="3029791"/>
          </a:xfrm>
          <a:custGeom>
            <a:avLst/>
            <a:gdLst/>
            <a:ahLst/>
            <a:cxnLst/>
            <a:rect l="l" t="t" r="r" b="b"/>
            <a:pathLst>
              <a:path w="2005171" h="302979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6990513">
            <a:off x="-199184" y="-39077"/>
            <a:ext cx="2148548" cy="3014544"/>
          </a:xfrm>
          <a:custGeom>
            <a:avLst/>
            <a:gdLst/>
            <a:ahLst/>
            <a:cxnLst/>
            <a:rect l="l" t="t" r="r" b="b"/>
            <a:pathLst>
              <a:path w="2148548" h="3014544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4661553">
            <a:off x="15821751" y="8063090"/>
            <a:ext cx="2875098" cy="2875098"/>
          </a:xfrm>
          <a:custGeom>
            <a:avLst/>
            <a:gdLst/>
            <a:ahLst/>
            <a:cxnLst/>
            <a:rect l="l" t="t" r="r" b="b"/>
            <a:pathLst>
              <a:path w="2875098" h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3757699">
            <a:off x="16869942" y="717351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6891109">
            <a:off x="-31984" y="8426625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1" name="Group 11"/>
          <p:cNvGrpSpPr/>
          <p:nvPr/>
        </p:nvGrpSpPr>
        <p:grpSpPr>
          <a:xfrm>
            <a:off x="9565893" y="1243955"/>
            <a:ext cx="6713509" cy="8256684"/>
            <a:chOff x="0" y="0"/>
            <a:chExt cx="8951346" cy="11008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51346" cy="11008912"/>
            </a:xfrm>
            <a:custGeom>
              <a:avLst/>
              <a:gdLst/>
              <a:ahLst/>
              <a:cxnLst/>
              <a:rect l="l" t="t" r="r" b="b"/>
              <a:pathLst>
                <a:path w="8951346" h="11008912">
                  <a:moveTo>
                    <a:pt x="0" y="0"/>
                  </a:moveTo>
                  <a:lnTo>
                    <a:pt x="8951346" y="0"/>
                  </a:lnTo>
                  <a:lnTo>
                    <a:pt x="8951346" y="11008912"/>
                  </a:lnTo>
                  <a:lnTo>
                    <a:pt x="0" y="11008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876800" y="203779"/>
            <a:ext cx="893170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62"/>
              </a:lnSpc>
              <a:spcBef>
                <a:spcPct val="0"/>
              </a:spcBef>
            </a:pPr>
            <a:r>
              <a:rPr lang="en-US" sz="7001" dirty="0" err="1">
                <a:solidFill>
                  <a:srgbClr val="302E2E"/>
                </a:solidFill>
                <a:latin typeface="Jumble" panose="02000503000000020004" pitchFamily="2" charset="0"/>
                <a:ea typeface="Bernier"/>
                <a:cs typeface="Bernier"/>
                <a:sym typeface="Bernier"/>
              </a:rPr>
              <a:t>Diseño</a:t>
            </a:r>
            <a:r>
              <a:rPr lang="en-US" sz="7001" dirty="0">
                <a:solidFill>
                  <a:srgbClr val="302E2E"/>
                </a:solidFill>
                <a:latin typeface="Jumble" panose="02000503000000020004" pitchFamily="2" charset="0"/>
                <a:ea typeface="Bernier"/>
                <a:cs typeface="Bernier"/>
                <a:sym typeface="Bernier"/>
              </a:rPr>
              <a:t> de </a:t>
            </a:r>
            <a:r>
              <a:rPr lang="en-US" sz="7001" dirty="0" err="1">
                <a:solidFill>
                  <a:srgbClr val="302E2E"/>
                </a:solidFill>
                <a:latin typeface="Jumble" panose="02000503000000020004" pitchFamily="2" charset="0"/>
                <a:ea typeface="Bernier"/>
                <a:cs typeface="Bernier"/>
                <a:sym typeface="Bernier"/>
              </a:rPr>
              <a:t>Producto</a:t>
            </a:r>
            <a:endParaRPr lang="en-US" sz="7001" dirty="0">
              <a:solidFill>
                <a:srgbClr val="302E2E"/>
              </a:solidFill>
              <a:latin typeface="Jumble" panose="02000503000000020004" pitchFamily="2" charset="0"/>
              <a:ea typeface="Bernier"/>
              <a:cs typeface="Bernier"/>
              <a:sym typeface="Berni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81928" y="3127667"/>
            <a:ext cx="6728468" cy="635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21"/>
              </a:lnSpc>
            </a:pPr>
            <a:r>
              <a:rPr lang="en-US" sz="3831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Ingresando a la aplicación se muestra el logo de la empresa y lema.</a:t>
            </a:r>
          </a:p>
          <a:p>
            <a:pPr algn="just">
              <a:lnSpc>
                <a:spcPts val="6321"/>
              </a:lnSpc>
            </a:pPr>
            <a:endParaRPr lang="en-US" sz="3831">
              <a:solidFill>
                <a:srgbClr val="302E2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6321"/>
              </a:lnSpc>
            </a:pPr>
            <a:r>
              <a:rPr lang="en-US" sz="3831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Se invita al usuario a registrarse, iniciar sección si ya tiene cuenta o continuar como invitado.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281928" y="1952436"/>
            <a:ext cx="6728468" cy="780994"/>
            <a:chOff x="0" y="0"/>
            <a:chExt cx="1772107" cy="2056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72107" cy="205694"/>
            </a:xfrm>
            <a:custGeom>
              <a:avLst/>
              <a:gdLst/>
              <a:ahLst/>
              <a:cxnLst/>
              <a:rect l="l" t="t" r="r" b="b"/>
              <a:pathLst>
                <a:path w="1772107" h="205694">
                  <a:moveTo>
                    <a:pt x="40272" y="0"/>
                  </a:moveTo>
                  <a:lnTo>
                    <a:pt x="1731835" y="0"/>
                  </a:lnTo>
                  <a:cubicBezTo>
                    <a:pt x="1742516" y="0"/>
                    <a:pt x="1752759" y="4243"/>
                    <a:pt x="1760311" y="11795"/>
                  </a:cubicBezTo>
                  <a:cubicBezTo>
                    <a:pt x="1767864" y="19348"/>
                    <a:pt x="1772107" y="29591"/>
                    <a:pt x="1772107" y="40272"/>
                  </a:cubicBezTo>
                  <a:lnTo>
                    <a:pt x="1772107" y="165422"/>
                  </a:lnTo>
                  <a:cubicBezTo>
                    <a:pt x="1772107" y="187664"/>
                    <a:pt x="1754076" y="205694"/>
                    <a:pt x="1731835" y="205694"/>
                  </a:cubicBezTo>
                  <a:lnTo>
                    <a:pt x="40272" y="205694"/>
                  </a:lnTo>
                  <a:cubicBezTo>
                    <a:pt x="18030" y="205694"/>
                    <a:pt x="0" y="187664"/>
                    <a:pt x="0" y="165422"/>
                  </a:cubicBezTo>
                  <a:lnTo>
                    <a:pt x="0" y="40272"/>
                  </a:lnTo>
                  <a:cubicBezTo>
                    <a:pt x="0" y="18030"/>
                    <a:pt x="18030" y="0"/>
                    <a:pt x="40272" y="0"/>
                  </a:cubicBezTo>
                  <a:close/>
                </a:path>
              </a:pathLst>
            </a:custGeom>
            <a:solidFill>
              <a:srgbClr val="C2F3F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772107" cy="272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772"/>
                </a:lnSpc>
                <a:spcBef>
                  <a:spcPct val="0"/>
                </a:spcBef>
              </a:pPr>
              <a:r>
                <a:rPr lang="en-US" sz="3408" b="1">
                  <a:solidFill>
                    <a:srgbClr val="302E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BIENVENIDA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998" y="857176"/>
            <a:ext cx="16654420" cy="8786256"/>
            <a:chOff x="0" y="0"/>
            <a:chExt cx="4386349" cy="2314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6349" cy="2314076"/>
            </a:xfrm>
            <a:custGeom>
              <a:avLst/>
              <a:gdLst/>
              <a:ahLst/>
              <a:cxnLst/>
              <a:rect l="l" t="t" r="r" b="b"/>
              <a:pathLst>
                <a:path w="4386349" h="2314076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422196">
            <a:off x="14100194" y="8872312"/>
            <a:ext cx="1621701" cy="2450372"/>
          </a:xfrm>
          <a:custGeom>
            <a:avLst/>
            <a:gdLst/>
            <a:ahLst/>
            <a:cxnLst/>
            <a:rect l="l" t="t" r="r" b="b"/>
            <a:pathLst>
              <a:path w="1621701" h="2450372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8252939">
            <a:off x="1525787" y="-1058973"/>
            <a:ext cx="2005171" cy="3029791"/>
          </a:xfrm>
          <a:custGeom>
            <a:avLst/>
            <a:gdLst/>
            <a:ahLst/>
            <a:cxnLst/>
            <a:rect l="l" t="t" r="r" b="b"/>
            <a:pathLst>
              <a:path w="2005171" h="302979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6990513">
            <a:off x="-485688" y="1085438"/>
            <a:ext cx="2148548" cy="3014544"/>
          </a:xfrm>
          <a:custGeom>
            <a:avLst/>
            <a:gdLst/>
            <a:ahLst/>
            <a:cxnLst/>
            <a:rect l="l" t="t" r="r" b="b"/>
            <a:pathLst>
              <a:path w="2148548" h="3014544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4661553">
            <a:off x="15821751" y="8063090"/>
            <a:ext cx="2875098" cy="2875098"/>
          </a:xfrm>
          <a:custGeom>
            <a:avLst/>
            <a:gdLst/>
            <a:ahLst/>
            <a:cxnLst/>
            <a:rect l="l" t="t" r="r" b="b"/>
            <a:pathLst>
              <a:path w="2875098" h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3757699">
            <a:off x="16869942" y="717351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6891109">
            <a:off x="-31984" y="8426625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1" name="Group 11"/>
          <p:cNvGrpSpPr/>
          <p:nvPr/>
        </p:nvGrpSpPr>
        <p:grpSpPr>
          <a:xfrm>
            <a:off x="1994168" y="2315071"/>
            <a:ext cx="6728468" cy="657787"/>
            <a:chOff x="0" y="0"/>
            <a:chExt cx="1772107" cy="1732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72107" cy="173244"/>
            </a:xfrm>
            <a:custGeom>
              <a:avLst/>
              <a:gdLst/>
              <a:ahLst/>
              <a:cxnLst/>
              <a:rect l="l" t="t" r="r" b="b"/>
              <a:pathLst>
                <a:path w="1772107" h="173244">
                  <a:moveTo>
                    <a:pt x="40272" y="0"/>
                  </a:moveTo>
                  <a:lnTo>
                    <a:pt x="1731835" y="0"/>
                  </a:lnTo>
                  <a:cubicBezTo>
                    <a:pt x="1742516" y="0"/>
                    <a:pt x="1752759" y="4243"/>
                    <a:pt x="1760311" y="11795"/>
                  </a:cubicBezTo>
                  <a:cubicBezTo>
                    <a:pt x="1767864" y="19348"/>
                    <a:pt x="1772107" y="29591"/>
                    <a:pt x="1772107" y="40272"/>
                  </a:cubicBezTo>
                  <a:lnTo>
                    <a:pt x="1772107" y="132973"/>
                  </a:lnTo>
                  <a:cubicBezTo>
                    <a:pt x="1772107" y="155214"/>
                    <a:pt x="1754076" y="173244"/>
                    <a:pt x="1731835" y="173244"/>
                  </a:cubicBezTo>
                  <a:lnTo>
                    <a:pt x="40272" y="173244"/>
                  </a:lnTo>
                  <a:cubicBezTo>
                    <a:pt x="18030" y="173244"/>
                    <a:pt x="0" y="155214"/>
                    <a:pt x="0" y="132973"/>
                  </a:cubicBezTo>
                  <a:lnTo>
                    <a:pt x="0" y="40272"/>
                  </a:lnTo>
                  <a:cubicBezTo>
                    <a:pt x="0" y="18030"/>
                    <a:pt x="18030" y="0"/>
                    <a:pt x="40272" y="0"/>
                  </a:cubicBezTo>
                  <a:close/>
                </a:path>
              </a:pathLst>
            </a:custGeom>
            <a:solidFill>
              <a:srgbClr val="C2F3F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72107" cy="2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2808" b="1">
                  <a:solidFill>
                    <a:srgbClr val="302E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REGISTRO DE USUARIO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338578">
            <a:off x="10901279" y="375247"/>
            <a:ext cx="4728094" cy="9519651"/>
            <a:chOff x="0" y="0"/>
            <a:chExt cx="94615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10"/>
              <a:stretch>
                <a:fillRect t="-1442" b="-144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11"/>
              <a:stretch>
                <a:fillRect l="-83" r="-83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067637" y="358763"/>
            <a:ext cx="8890968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62"/>
              </a:lnSpc>
              <a:spcBef>
                <a:spcPct val="0"/>
              </a:spcBef>
            </a:pPr>
            <a:r>
              <a:rPr lang="en-US" sz="7001" dirty="0" err="1">
                <a:solidFill>
                  <a:srgbClr val="302E2E"/>
                </a:solidFill>
                <a:latin typeface="Jumble" panose="02000503000000020004" pitchFamily="2" charset="0"/>
                <a:ea typeface="Bernier"/>
                <a:cs typeface="Bernier"/>
                <a:sym typeface="Bernier"/>
              </a:rPr>
              <a:t>Diseño</a:t>
            </a:r>
            <a:r>
              <a:rPr lang="en-US" sz="7001" dirty="0">
                <a:solidFill>
                  <a:srgbClr val="302E2E"/>
                </a:solidFill>
                <a:latin typeface="Jumble" panose="02000503000000020004" pitchFamily="2" charset="0"/>
                <a:ea typeface="Bernier"/>
                <a:cs typeface="Bernier"/>
                <a:sym typeface="Bernier"/>
              </a:rPr>
              <a:t> de </a:t>
            </a:r>
            <a:r>
              <a:rPr lang="en-US" sz="7001" dirty="0" err="1">
                <a:solidFill>
                  <a:srgbClr val="302E2E"/>
                </a:solidFill>
                <a:latin typeface="Jumble" panose="02000503000000020004" pitchFamily="2" charset="0"/>
                <a:ea typeface="Bernier"/>
                <a:cs typeface="Bernier"/>
                <a:sym typeface="Bernier"/>
              </a:rPr>
              <a:t>Producto</a:t>
            </a:r>
            <a:endParaRPr lang="en-US" sz="7001" dirty="0">
              <a:solidFill>
                <a:srgbClr val="302E2E"/>
              </a:solidFill>
              <a:latin typeface="Jumble" panose="02000503000000020004" pitchFamily="2" charset="0"/>
              <a:ea typeface="Bernier"/>
              <a:cs typeface="Bernier"/>
              <a:sym typeface="Berni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168" y="2841917"/>
            <a:ext cx="6728468" cy="458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309"/>
              </a:lnSpc>
            </a:pPr>
            <a:r>
              <a:rPr lang="en-US" sz="3831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Formulario de registro para nuevos usuarios, con sus datos, nombre y apellido, email y contraseña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998" y="857176"/>
            <a:ext cx="16654420" cy="8786256"/>
            <a:chOff x="0" y="0"/>
            <a:chExt cx="4386349" cy="2314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6349" cy="2314076"/>
            </a:xfrm>
            <a:custGeom>
              <a:avLst/>
              <a:gdLst/>
              <a:ahLst/>
              <a:cxnLst/>
              <a:rect l="l" t="t" r="r" b="b"/>
              <a:pathLst>
                <a:path w="4386349" h="2314076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422196">
            <a:off x="14100194" y="8872312"/>
            <a:ext cx="1621701" cy="2450372"/>
          </a:xfrm>
          <a:custGeom>
            <a:avLst/>
            <a:gdLst/>
            <a:ahLst/>
            <a:cxnLst/>
            <a:rect l="l" t="t" r="r" b="b"/>
            <a:pathLst>
              <a:path w="1621701" h="2450372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8252939">
            <a:off x="2374370" y="-994302"/>
            <a:ext cx="2005171" cy="3029791"/>
          </a:xfrm>
          <a:custGeom>
            <a:avLst/>
            <a:gdLst/>
            <a:ahLst/>
            <a:cxnLst/>
            <a:rect l="l" t="t" r="r" b="b"/>
            <a:pathLst>
              <a:path w="2005171" h="302979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6990513">
            <a:off x="-199184" y="-39077"/>
            <a:ext cx="2148548" cy="3014544"/>
          </a:xfrm>
          <a:custGeom>
            <a:avLst/>
            <a:gdLst/>
            <a:ahLst/>
            <a:cxnLst/>
            <a:rect l="l" t="t" r="r" b="b"/>
            <a:pathLst>
              <a:path w="2148548" h="3014544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4661553">
            <a:off x="15821751" y="8063090"/>
            <a:ext cx="2875098" cy="2875098"/>
          </a:xfrm>
          <a:custGeom>
            <a:avLst/>
            <a:gdLst/>
            <a:ahLst/>
            <a:cxnLst/>
            <a:rect l="l" t="t" r="r" b="b"/>
            <a:pathLst>
              <a:path w="2875098" h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3757699">
            <a:off x="16869942" y="717351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6891109">
            <a:off x="-31984" y="8426625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1" name="Group 11"/>
          <p:cNvGrpSpPr/>
          <p:nvPr/>
        </p:nvGrpSpPr>
        <p:grpSpPr>
          <a:xfrm>
            <a:off x="1994168" y="2315071"/>
            <a:ext cx="6728468" cy="657787"/>
            <a:chOff x="0" y="0"/>
            <a:chExt cx="1772107" cy="1732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72107" cy="173244"/>
            </a:xfrm>
            <a:custGeom>
              <a:avLst/>
              <a:gdLst/>
              <a:ahLst/>
              <a:cxnLst/>
              <a:rect l="l" t="t" r="r" b="b"/>
              <a:pathLst>
                <a:path w="1772107" h="173244">
                  <a:moveTo>
                    <a:pt x="40272" y="0"/>
                  </a:moveTo>
                  <a:lnTo>
                    <a:pt x="1731835" y="0"/>
                  </a:lnTo>
                  <a:cubicBezTo>
                    <a:pt x="1742516" y="0"/>
                    <a:pt x="1752759" y="4243"/>
                    <a:pt x="1760311" y="11795"/>
                  </a:cubicBezTo>
                  <a:cubicBezTo>
                    <a:pt x="1767864" y="19348"/>
                    <a:pt x="1772107" y="29591"/>
                    <a:pt x="1772107" y="40272"/>
                  </a:cubicBezTo>
                  <a:lnTo>
                    <a:pt x="1772107" y="132973"/>
                  </a:lnTo>
                  <a:cubicBezTo>
                    <a:pt x="1772107" y="155214"/>
                    <a:pt x="1754076" y="173244"/>
                    <a:pt x="1731835" y="173244"/>
                  </a:cubicBezTo>
                  <a:lnTo>
                    <a:pt x="40272" y="173244"/>
                  </a:lnTo>
                  <a:cubicBezTo>
                    <a:pt x="18030" y="173244"/>
                    <a:pt x="0" y="155214"/>
                    <a:pt x="0" y="132973"/>
                  </a:cubicBezTo>
                  <a:lnTo>
                    <a:pt x="0" y="40272"/>
                  </a:lnTo>
                  <a:cubicBezTo>
                    <a:pt x="0" y="18030"/>
                    <a:pt x="18030" y="0"/>
                    <a:pt x="40272" y="0"/>
                  </a:cubicBezTo>
                  <a:close/>
                </a:path>
              </a:pathLst>
            </a:custGeom>
            <a:solidFill>
              <a:srgbClr val="C2F3F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72107" cy="2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2808" b="1">
                  <a:solidFill>
                    <a:srgbClr val="302E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INICIO DE SECCIÓN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071989">
            <a:off x="11556928" y="748110"/>
            <a:ext cx="4503144" cy="9066734"/>
            <a:chOff x="0" y="0"/>
            <a:chExt cx="94615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10"/>
              <a:stretch>
                <a:fillRect l="-340" r="-34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11"/>
              <a:stretch>
                <a:fillRect l="-83" r="-83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24400" y="203779"/>
            <a:ext cx="9084100" cy="114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62"/>
              </a:lnSpc>
              <a:spcBef>
                <a:spcPct val="0"/>
              </a:spcBef>
            </a:pP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JasmineUPC" panose="020B0502040204020203" pitchFamily="18" charset="-34"/>
                <a:sym typeface="Bernier"/>
              </a:rPr>
              <a:t>Diseño</a:t>
            </a:r>
            <a:r>
              <a:rPr lang="en-US" sz="7001" dirty="0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JasmineUPC" panose="020B0502040204020203" pitchFamily="18" charset="-34"/>
                <a:sym typeface="Bernier"/>
              </a:rPr>
              <a:t> de </a:t>
            </a: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JasmineUPC" panose="020B0502040204020203" pitchFamily="18" charset="-34"/>
                <a:sym typeface="Bernier"/>
              </a:rPr>
              <a:t>Producto</a:t>
            </a:r>
            <a:endParaRPr lang="en-US" sz="7001" dirty="0">
              <a:solidFill>
                <a:srgbClr val="302E2E"/>
              </a:solidFill>
              <a:latin typeface="Forte" panose="03060902040502070203" pitchFamily="66" charset="0"/>
              <a:ea typeface="Bernier"/>
              <a:cs typeface="JasmineUPC" panose="020B0502040204020203" pitchFamily="18" charset="-34"/>
              <a:sym typeface="Berni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168" y="3051467"/>
            <a:ext cx="6728468" cy="535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64"/>
              </a:lnSpc>
            </a:pPr>
            <a:r>
              <a:rPr lang="en-US" sz="3831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Vista de inicio de sección con correo electrónico y contraseña, donde también está la opción de ir al formulario de registro y el recuperar la contraseña.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998" y="857176"/>
            <a:ext cx="16654420" cy="8786256"/>
            <a:chOff x="0" y="0"/>
            <a:chExt cx="4386349" cy="2314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6349" cy="2314076"/>
            </a:xfrm>
            <a:custGeom>
              <a:avLst/>
              <a:gdLst/>
              <a:ahLst/>
              <a:cxnLst/>
              <a:rect l="l" t="t" r="r" b="b"/>
              <a:pathLst>
                <a:path w="4386349" h="2314076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422196">
            <a:off x="14100194" y="8872312"/>
            <a:ext cx="1621701" cy="2450372"/>
          </a:xfrm>
          <a:custGeom>
            <a:avLst/>
            <a:gdLst/>
            <a:ahLst/>
            <a:cxnLst/>
            <a:rect l="l" t="t" r="r" b="b"/>
            <a:pathLst>
              <a:path w="1621701" h="2450372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8252939">
            <a:off x="2374370" y="-994302"/>
            <a:ext cx="2005171" cy="3029791"/>
          </a:xfrm>
          <a:custGeom>
            <a:avLst/>
            <a:gdLst/>
            <a:ahLst/>
            <a:cxnLst/>
            <a:rect l="l" t="t" r="r" b="b"/>
            <a:pathLst>
              <a:path w="2005171" h="302979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6990513">
            <a:off x="-199184" y="-39077"/>
            <a:ext cx="2148548" cy="3014544"/>
          </a:xfrm>
          <a:custGeom>
            <a:avLst/>
            <a:gdLst/>
            <a:ahLst/>
            <a:cxnLst/>
            <a:rect l="l" t="t" r="r" b="b"/>
            <a:pathLst>
              <a:path w="2148548" h="3014544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4661553">
            <a:off x="15821751" y="8063090"/>
            <a:ext cx="2875098" cy="2875098"/>
          </a:xfrm>
          <a:custGeom>
            <a:avLst/>
            <a:gdLst/>
            <a:ahLst/>
            <a:cxnLst/>
            <a:rect l="l" t="t" r="r" b="b"/>
            <a:pathLst>
              <a:path w="2875098" h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3757699">
            <a:off x="16869942" y="717351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6891109">
            <a:off x="-31984" y="8426625"/>
            <a:ext cx="1814148" cy="2433613"/>
          </a:xfrm>
          <a:custGeom>
            <a:avLst/>
            <a:gdLst/>
            <a:ahLst/>
            <a:cxnLst/>
            <a:rect l="l" t="t" r="r" b="b"/>
            <a:pathLst>
              <a:path w="1814148" h="2433613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1" name="Group 11"/>
          <p:cNvGrpSpPr/>
          <p:nvPr/>
        </p:nvGrpSpPr>
        <p:grpSpPr>
          <a:xfrm>
            <a:off x="1994168" y="2315071"/>
            <a:ext cx="6728468" cy="657787"/>
            <a:chOff x="0" y="0"/>
            <a:chExt cx="1772107" cy="1732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72107" cy="173244"/>
            </a:xfrm>
            <a:custGeom>
              <a:avLst/>
              <a:gdLst/>
              <a:ahLst/>
              <a:cxnLst/>
              <a:rect l="l" t="t" r="r" b="b"/>
              <a:pathLst>
                <a:path w="1772107" h="173244">
                  <a:moveTo>
                    <a:pt x="40272" y="0"/>
                  </a:moveTo>
                  <a:lnTo>
                    <a:pt x="1731835" y="0"/>
                  </a:lnTo>
                  <a:cubicBezTo>
                    <a:pt x="1742516" y="0"/>
                    <a:pt x="1752759" y="4243"/>
                    <a:pt x="1760311" y="11795"/>
                  </a:cubicBezTo>
                  <a:cubicBezTo>
                    <a:pt x="1767864" y="19348"/>
                    <a:pt x="1772107" y="29591"/>
                    <a:pt x="1772107" y="40272"/>
                  </a:cubicBezTo>
                  <a:lnTo>
                    <a:pt x="1772107" y="132973"/>
                  </a:lnTo>
                  <a:cubicBezTo>
                    <a:pt x="1772107" y="155214"/>
                    <a:pt x="1754076" y="173244"/>
                    <a:pt x="1731835" y="173244"/>
                  </a:cubicBezTo>
                  <a:lnTo>
                    <a:pt x="40272" y="173244"/>
                  </a:lnTo>
                  <a:cubicBezTo>
                    <a:pt x="18030" y="173244"/>
                    <a:pt x="0" y="155214"/>
                    <a:pt x="0" y="132973"/>
                  </a:cubicBezTo>
                  <a:lnTo>
                    <a:pt x="0" y="40272"/>
                  </a:lnTo>
                  <a:cubicBezTo>
                    <a:pt x="0" y="18030"/>
                    <a:pt x="18030" y="0"/>
                    <a:pt x="40272" y="0"/>
                  </a:cubicBezTo>
                  <a:close/>
                </a:path>
              </a:pathLst>
            </a:custGeom>
            <a:solidFill>
              <a:srgbClr val="C2F3F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72107" cy="2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2808" b="1">
                  <a:solidFill>
                    <a:srgbClr val="302E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HOME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071989">
            <a:off x="11556928" y="748110"/>
            <a:ext cx="4503144" cy="9066734"/>
            <a:chOff x="0" y="0"/>
            <a:chExt cx="94615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10"/>
              <a:stretch>
                <a:fillRect t="-1881" b="-188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11"/>
              <a:stretch>
                <a:fillRect l="-83" r="-83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646162" y="203779"/>
            <a:ext cx="8162338" cy="118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62"/>
              </a:lnSpc>
              <a:spcBef>
                <a:spcPct val="0"/>
              </a:spcBef>
            </a:pP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Diseño</a:t>
            </a:r>
            <a:r>
              <a:rPr lang="en-US" sz="7001" dirty="0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 de </a:t>
            </a:r>
            <a:r>
              <a:rPr lang="en-US" sz="7001" dirty="0" err="1">
                <a:solidFill>
                  <a:srgbClr val="302E2E"/>
                </a:solidFill>
                <a:latin typeface="Forte" panose="03060902040502070203" pitchFamily="66" charset="0"/>
                <a:ea typeface="Bernier"/>
                <a:cs typeface="Bernier"/>
                <a:sym typeface="Bernier"/>
              </a:rPr>
              <a:t>Producto</a:t>
            </a:r>
            <a:endParaRPr lang="en-US" sz="7001" dirty="0">
              <a:solidFill>
                <a:srgbClr val="302E2E"/>
              </a:solidFill>
              <a:latin typeface="Forte" panose="03060902040502070203" pitchFamily="66" charset="0"/>
              <a:ea typeface="Bernier"/>
              <a:cs typeface="Bernier"/>
              <a:sym typeface="Berni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168" y="3051467"/>
            <a:ext cx="6728468" cy="535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64"/>
              </a:lnSpc>
            </a:pPr>
            <a:r>
              <a:rPr lang="en-US" sz="3831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Vista de la página principal,  donde se encuentra las categorías de los productos, un carrusel de imágenes que puede ser utilizado al gusto del cliente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468</Words>
  <Application>Microsoft Office PowerPoint</Application>
  <PresentationFormat>Personalizado</PresentationFormat>
  <Paragraphs>59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7" baseType="lpstr">
      <vt:lpstr>Open Sans</vt:lpstr>
      <vt:lpstr>Dancing Script Bold</vt:lpstr>
      <vt:lpstr>Cocomat Pro</vt:lpstr>
      <vt:lpstr>Dancing Script</vt:lpstr>
      <vt:lpstr>Clear Sans</vt:lpstr>
      <vt:lpstr>Open Sans Bold</vt:lpstr>
      <vt:lpstr>Clear Sans Bold</vt:lpstr>
      <vt:lpstr>Bernier</vt:lpstr>
      <vt:lpstr>Jumble</vt:lpstr>
      <vt:lpstr>Forte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Gardenia Mobile</dc:title>
  <cp:lastModifiedBy>GIOVANNA NARAYANA ESPINOSA JARA</cp:lastModifiedBy>
  <cp:revision>2</cp:revision>
  <dcterms:created xsi:type="dcterms:W3CDTF">2006-08-16T00:00:00Z</dcterms:created>
  <dcterms:modified xsi:type="dcterms:W3CDTF">2024-11-12T05:00:27Z</dcterms:modified>
  <dc:identifier>DAGQprafSjc</dc:identifier>
</cp:coreProperties>
</file>